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2" r:id="rId1"/>
  </p:sldMasterIdLst>
  <p:sldIdLst>
    <p:sldId id="256" r:id="rId2"/>
    <p:sldId id="257" r:id="rId3"/>
    <p:sldId id="258" r:id="rId4"/>
    <p:sldId id="263" r:id="rId5"/>
    <p:sldId id="259" r:id="rId6"/>
    <p:sldId id="260" r:id="rId7"/>
    <p:sldId id="261" r:id="rId8"/>
    <p:sldId id="264" r:id="rId9"/>
    <p:sldId id="265" r:id="rId10"/>
    <p:sldId id="266" r:id="rId11"/>
    <p:sldId id="267" r:id="rId12"/>
    <p:sldId id="268" r:id="rId13"/>
    <p:sldId id="262"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914" y="7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75B63CFE-1C87-4A0C-8423-7FD0F2B872DF}" type="datetimeFigureOut">
              <a:rPr lang="tr-TR" smtClean="0"/>
              <a:t>11.01.2025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3AB882A-5C08-4B99-A295-6EF2F08A114E}" type="slidenum">
              <a:rPr lang="tr-TR" smtClean="0"/>
              <a:t>‹#›</a:t>
            </a:fld>
            <a:endParaRPr lang="tr-TR"/>
          </a:p>
        </p:txBody>
      </p:sp>
    </p:spTree>
    <p:extLst>
      <p:ext uri="{BB962C8B-B14F-4D97-AF65-F5344CB8AC3E}">
        <p14:creationId xmlns:p14="http://schemas.microsoft.com/office/powerpoint/2010/main" val="2832419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5B63CFE-1C87-4A0C-8423-7FD0F2B872DF}" type="datetimeFigureOut">
              <a:rPr lang="tr-TR" smtClean="0"/>
              <a:t>11.01.2025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3AB882A-5C08-4B99-A295-6EF2F08A114E}" type="slidenum">
              <a:rPr lang="tr-TR" smtClean="0"/>
              <a:t>‹#›</a:t>
            </a:fld>
            <a:endParaRPr lang="tr-TR"/>
          </a:p>
        </p:txBody>
      </p:sp>
    </p:spTree>
    <p:extLst>
      <p:ext uri="{BB962C8B-B14F-4D97-AF65-F5344CB8AC3E}">
        <p14:creationId xmlns:p14="http://schemas.microsoft.com/office/powerpoint/2010/main" val="564394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5B63CFE-1C87-4A0C-8423-7FD0F2B872DF}" type="datetimeFigureOut">
              <a:rPr lang="tr-TR" smtClean="0"/>
              <a:t>11.01.2025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3AB882A-5C08-4B99-A295-6EF2F08A114E}" type="slidenum">
              <a:rPr lang="tr-TR" smtClean="0"/>
              <a:t>‹#›</a:t>
            </a:fld>
            <a:endParaRPr lang="tr-TR"/>
          </a:p>
        </p:txBody>
      </p:sp>
    </p:spTree>
    <p:extLst>
      <p:ext uri="{BB962C8B-B14F-4D97-AF65-F5344CB8AC3E}">
        <p14:creationId xmlns:p14="http://schemas.microsoft.com/office/powerpoint/2010/main" val="1976916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5B63CFE-1C87-4A0C-8423-7FD0F2B872DF}" type="datetimeFigureOut">
              <a:rPr lang="tr-TR" smtClean="0"/>
              <a:t>11.01.2025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3AB882A-5C08-4B99-A295-6EF2F08A114E}" type="slidenum">
              <a:rPr lang="tr-TR" smtClean="0"/>
              <a:t>‹#›</a:t>
            </a:fld>
            <a:endParaRPr lang="tr-TR"/>
          </a:p>
        </p:txBody>
      </p:sp>
    </p:spTree>
    <p:extLst>
      <p:ext uri="{BB962C8B-B14F-4D97-AF65-F5344CB8AC3E}">
        <p14:creationId xmlns:p14="http://schemas.microsoft.com/office/powerpoint/2010/main" val="1247609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5B63CFE-1C87-4A0C-8423-7FD0F2B872DF}" type="datetimeFigureOut">
              <a:rPr lang="tr-TR" smtClean="0"/>
              <a:t>11.01.2025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3AB882A-5C08-4B99-A295-6EF2F08A114E}" type="slidenum">
              <a:rPr lang="tr-TR" smtClean="0"/>
              <a:t>‹#›</a:t>
            </a:fld>
            <a:endParaRPr lang="tr-TR"/>
          </a:p>
        </p:txBody>
      </p:sp>
    </p:spTree>
    <p:extLst>
      <p:ext uri="{BB962C8B-B14F-4D97-AF65-F5344CB8AC3E}">
        <p14:creationId xmlns:p14="http://schemas.microsoft.com/office/powerpoint/2010/main" val="3890539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75B63CFE-1C87-4A0C-8423-7FD0F2B872DF}" type="datetimeFigureOut">
              <a:rPr lang="tr-TR" smtClean="0"/>
              <a:t>11.01.2025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F3AB882A-5C08-4B99-A295-6EF2F08A114E}" type="slidenum">
              <a:rPr lang="tr-TR" smtClean="0"/>
              <a:t>‹#›</a:t>
            </a:fld>
            <a:endParaRPr lang="tr-TR"/>
          </a:p>
        </p:txBody>
      </p:sp>
    </p:spTree>
    <p:extLst>
      <p:ext uri="{BB962C8B-B14F-4D97-AF65-F5344CB8AC3E}">
        <p14:creationId xmlns:p14="http://schemas.microsoft.com/office/powerpoint/2010/main" val="809904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75B63CFE-1C87-4A0C-8423-7FD0F2B872DF}" type="datetimeFigureOut">
              <a:rPr lang="tr-TR" smtClean="0"/>
              <a:t>11.01.2025</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F3AB882A-5C08-4B99-A295-6EF2F08A114E}" type="slidenum">
              <a:rPr lang="tr-TR" smtClean="0"/>
              <a:t>‹#›</a:t>
            </a:fld>
            <a:endParaRPr lang="tr-TR"/>
          </a:p>
        </p:txBody>
      </p:sp>
    </p:spTree>
    <p:extLst>
      <p:ext uri="{BB962C8B-B14F-4D97-AF65-F5344CB8AC3E}">
        <p14:creationId xmlns:p14="http://schemas.microsoft.com/office/powerpoint/2010/main" val="1349499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75B63CFE-1C87-4A0C-8423-7FD0F2B872DF}" type="datetimeFigureOut">
              <a:rPr lang="tr-TR" smtClean="0"/>
              <a:t>11.01.2025</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F3AB882A-5C08-4B99-A295-6EF2F08A114E}" type="slidenum">
              <a:rPr lang="tr-TR" smtClean="0"/>
              <a:t>‹#›</a:t>
            </a:fld>
            <a:endParaRPr lang="tr-TR"/>
          </a:p>
        </p:txBody>
      </p:sp>
    </p:spTree>
    <p:extLst>
      <p:ext uri="{BB962C8B-B14F-4D97-AF65-F5344CB8AC3E}">
        <p14:creationId xmlns:p14="http://schemas.microsoft.com/office/powerpoint/2010/main" val="1298259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B63CFE-1C87-4A0C-8423-7FD0F2B872DF}" type="datetimeFigureOut">
              <a:rPr lang="tr-TR" smtClean="0"/>
              <a:t>11.01.2025</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F3AB882A-5C08-4B99-A295-6EF2F08A114E}" type="slidenum">
              <a:rPr lang="tr-TR" smtClean="0"/>
              <a:t>‹#›</a:t>
            </a:fld>
            <a:endParaRPr lang="tr-TR"/>
          </a:p>
        </p:txBody>
      </p:sp>
    </p:spTree>
    <p:extLst>
      <p:ext uri="{BB962C8B-B14F-4D97-AF65-F5344CB8AC3E}">
        <p14:creationId xmlns:p14="http://schemas.microsoft.com/office/powerpoint/2010/main" val="3116818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75B63CFE-1C87-4A0C-8423-7FD0F2B872DF}" type="datetimeFigureOut">
              <a:rPr lang="tr-TR" smtClean="0"/>
              <a:t>11.01.2025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F3AB882A-5C08-4B99-A295-6EF2F08A114E}" type="slidenum">
              <a:rPr lang="tr-TR" smtClean="0"/>
              <a:t>‹#›</a:t>
            </a:fld>
            <a:endParaRPr lang="tr-TR"/>
          </a:p>
        </p:txBody>
      </p:sp>
    </p:spTree>
    <p:extLst>
      <p:ext uri="{BB962C8B-B14F-4D97-AF65-F5344CB8AC3E}">
        <p14:creationId xmlns:p14="http://schemas.microsoft.com/office/powerpoint/2010/main" val="2718497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75B63CFE-1C87-4A0C-8423-7FD0F2B872DF}" type="datetimeFigureOut">
              <a:rPr lang="tr-TR" smtClean="0"/>
              <a:t>11.01.2025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F3AB882A-5C08-4B99-A295-6EF2F08A114E}" type="slidenum">
              <a:rPr lang="tr-TR" smtClean="0"/>
              <a:t>‹#›</a:t>
            </a:fld>
            <a:endParaRPr lang="tr-TR"/>
          </a:p>
        </p:txBody>
      </p:sp>
    </p:spTree>
    <p:extLst>
      <p:ext uri="{BB962C8B-B14F-4D97-AF65-F5344CB8AC3E}">
        <p14:creationId xmlns:p14="http://schemas.microsoft.com/office/powerpoint/2010/main" val="1208460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B63CFE-1C87-4A0C-8423-7FD0F2B872DF}" type="datetimeFigureOut">
              <a:rPr lang="tr-TR" smtClean="0"/>
              <a:t>11.01.2025</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B882A-5C08-4B99-A295-6EF2F08A114E}" type="slidenum">
              <a:rPr lang="tr-TR" smtClean="0"/>
              <a:t>‹#›</a:t>
            </a:fld>
            <a:endParaRPr lang="tr-TR"/>
          </a:p>
        </p:txBody>
      </p:sp>
    </p:spTree>
    <p:extLst>
      <p:ext uri="{BB962C8B-B14F-4D97-AF65-F5344CB8AC3E}">
        <p14:creationId xmlns:p14="http://schemas.microsoft.com/office/powerpoint/2010/main" val="848788846"/>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4A6836E-C603-43CB-9DA7-89D8E3FA3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96007DD-F9BF-4F0F-B8C6-C514B2841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 name="Alt Başlık 3">
            <a:extLst>
              <a:ext uri="{FF2B5EF4-FFF2-40B4-BE49-F238E27FC236}">
                <a16:creationId xmlns:a16="http://schemas.microsoft.com/office/drawing/2014/main" id="{637E6D80-0737-5E73-29FB-5C8526BFC548}"/>
              </a:ext>
            </a:extLst>
          </p:cNvPr>
          <p:cNvSpPr>
            <a:spLocks noGrp="1"/>
          </p:cNvSpPr>
          <p:nvPr>
            <p:ph type="subTitle" idx="1"/>
          </p:nvPr>
        </p:nvSpPr>
        <p:spPr>
          <a:xfrm>
            <a:off x="606393" y="2377890"/>
            <a:ext cx="10224214" cy="2013239"/>
          </a:xfrm>
        </p:spPr>
        <p:txBody>
          <a:bodyPr anchor="t">
            <a:noAutofit/>
          </a:bodyPr>
          <a:lstStyle/>
          <a:p>
            <a:r>
              <a:rPr lang="tr-TR" sz="6000" dirty="0" err="1">
                <a:solidFill>
                  <a:schemeClr val="tx2"/>
                </a:solidFill>
              </a:rPr>
              <a:t>TechCareer</a:t>
            </a:r>
            <a:r>
              <a:rPr lang="tr-TR" sz="6000" dirty="0">
                <a:solidFill>
                  <a:schemeClr val="tx2"/>
                </a:solidFill>
              </a:rPr>
              <a:t> Spring </a:t>
            </a:r>
            <a:r>
              <a:rPr lang="tr-TR" sz="6000" dirty="0" err="1">
                <a:solidFill>
                  <a:schemeClr val="tx2"/>
                </a:solidFill>
              </a:rPr>
              <a:t>Boot</a:t>
            </a:r>
            <a:r>
              <a:rPr lang="tr-TR" sz="6000" dirty="0">
                <a:solidFill>
                  <a:schemeClr val="tx2"/>
                </a:solidFill>
              </a:rPr>
              <a:t> </a:t>
            </a:r>
            <a:r>
              <a:rPr lang="tr-TR" sz="6000" dirty="0" err="1">
                <a:solidFill>
                  <a:schemeClr val="tx2"/>
                </a:solidFill>
              </a:rPr>
              <a:t>Bootcamp</a:t>
            </a:r>
            <a:r>
              <a:rPr lang="tr-TR" sz="6000" dirty="0">
                <a:solidFill>
                  <a:schemeClr val="tx2"/>
                </a:solidFill>
              </a:rPr>
              <a:t> Bitirme Projesi</a:t>
            </a:r>
          </a:p>
        </p:txBody>
      </p:sp>
      <p:grpSp>
        <p:nvGrpSpPr>
          <p:cNvPr id="31" name="Group 30">
            <a:extLst>
              <a:ext uri="{FF2B5EF4-FFF2-40B4-BE49-F238E27FC236}">
                <a16:creationId xmlns:a16="http://schemas.microsoft.com/office/drawing/2014/main" id="{8A0FAFCA-5C96-453B-83B7-A9AEF7F189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32" name="Freeform: Shape 31">
              <a:extLst>
                <a:ext uri="{FF2B5EF4-FFF2-40B4-BE49-F238E27FC236}">
                  <a16:creationId xmlns:a16="http://schemas.microsoft.com/office/drawing/2014/main" id="{4A0F84AE-A24D-4353-B1BA-BD80DAA38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F093259-3E74-43A1-944B-B106C8105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AAA28A35-1E54-4054-BB95-42FAFA13A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FBA3A17F-F3BD-4B94-9CC8-006700210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CD0398DD-AD75-4E2B-A3C6-35073082A8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56265" y="3658536"/>
            <a:ext cx="3655725" cy="2743201"/>
            <a:chOff x="-305" y="-1"/>
            <a:chExt cx="3832880" cy="2876136"/>
          </a:xfrm>
        </p:grpSpPr>
        <p:sp>
          <p:nvSpPr>
            <p:cNvPr id="38" name="Freeform: Shape 37">
              <a:extLst>
                <a:ext uri="{FF2B5EF4-FFF2-40B4-BE49-F238E27FC236}">
                  <a16:creationId xmlns:a16="http://schemas.microsoft.com/office/drawing/2014/main" id="{03E4F247-A844-4CD1-A37E-B7EA0DA2D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E2387B1B-D4D3-493F-8D7A-C7A89DBD4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C3404477-1F13-4859-84DA-12A303AC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B8C62FD-B708-4F00-80BB-1250C6011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68657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D88523-20B2-4E98-9EB7-ED5E71B9E62D}"/>
              </a:ext>
            </a:extLst>
          </p:cNvPr>
          <p:cNvSpPr>
            <a:spLocks noGrp="1"/>
          </p:cNvSpPr>
          <p:nvPr>
            <p:ph type="title"/>
          </p:nvPr>
        </p:nvSpPr>
        <p:spPr>
          <a:xfrm>
            <a:off x="0" y="0"/>
            <a:ext cx="12192000" cy="911414"/>
          </a:xfrm>
        </p:spPr>
        <p:txBody>
          <a:bodyPr/>
          <a:lstStyle/>
          <a:p>
            <a:pPr algn="ctr"/>
            <a:r>
              <a:rPr lang="tr-TR" b="1" dirty="0"/>
              <a:t>Put</a:t>
            </a:r>
          </a:p>
        </p:txBody>
      </p:sp>
      <p:pic>
        <p:nvPicPr>
          <p:cNvPr id="5" name="İçerik Yer Tutucusu 4">
            <a:extLst>
              <a:ext uri="{FF2B5EF4-FFF2-40B4-BE49-F238E27FC236}">
                <a16:creationId xmlns:a16="http://schemas.microsoft.com/office/drawing/2014/main" id="{60A069DC-585D-BDE5-8E80-884347F37424}"/>
              </a:ext>
            </a:extLst>
          </p:cNvPr>
          <p:cNvPicPr>
            <a:picLocks noGrp="1" noChangeAspect="1"/>
          </p:cNvPicPr>
          <p:nvPr>
            <p:ph idx="1"/>
          </p:nvPr>
        </p:nvPicPr>
        <p:blipFill>
          <a:blip r:embed="rId2"/>
          <a:srcRect l="6308" t="22757" r="81152" b="34283"/>
          <a:stretch/>
        </p:blipFill>
        <p:spPr>
          <a:xfrm>
            <a:off x="479834" y="1237339"/>
            <a:ext cx="3965894" cy="3821158"/>
          </a:xfrm>
        </p:spPr>
      </p:pic>
      <p:pic>
        <p:nvPicPr>
          <p:cNvPr id="7" name="Resim 6">
            <a:extLst>
              <a:ext uri="{FF2B5EF4-FFF2-40B4-BE49-F238E27FC236}">
                <a16:creationId xmlns:a16="http://schemas.microsoft.com/office/drawing/2014/main" id="{92661D49-D9FC-3A39-DCDD-AA97C3B55E2C}"/>
              </a:ext>
            </a:extLst>
          </p:cNvPr>
          <p:cNvPicPr>
            <a:picLocks noChangeAspect="1"/>
          </p:cNvPicPr>
          <p:nvPr/>
        </p:nvPicPr>
        <p:blipFill>
          <a:blip r:embed="rId3"/>
          <a:srcRect l="9158" t="35895" r="76710" b="44456"/>
          <a:stretch/>
        </p:blipFill>
        <p:spPr>
          <a:xfrm>
            <a:off x="5217642" y="1430340"/>
            <a:ext cx="6907955" cy="2701436"/>
          </a:xfrm>
          <a:prstGeom prst="rect">
            <a:avLst/>
          </a:prstGeom>
        </p:spPr>
      </p:pic>
      <p:sp>
        <p:nvSpPr>
          <p:cNvPr id="9" name="Metin kutusu 8">
            <a:extLst>
              <a:ext uri="{FF2B5EF4-FFF2-40B4-BE49-F238E27FC236}">
                <a16:creationId xmlns:a16="http://schemas.microsoft.com/office/drawing/2014/main" id="{CCCF9351-FC17-19ED-FDA2-5089FA354240}"/>
              </a:ext>
            </a:extLst>
          </p:cNvPr>
          <p:cNvSpPr txBox="1"/>
          <p:nvPr/>
        </p:nvSpPr>
        <p:spPr>
          <a:xfrm>
            <a:off x="1342579" y="5384422"/>
            <a:ext cx="10508405" cy="880369"/>
          </a:xfrm>
          <a:prstGeom prst="rect">
            <a:avLst/>
          </a:prstGeom>
          <a:noFill/>
        </p:spPr>
        <p:txBody>
          <a:bodyPr wrap="square">
            <a:spAutoFit/>
          </a:bodyPr>
          <a:lstStyle/>
          <a:p>
            <a:pPr>
              <a:lnSpc>
                <a:spcPct val="150000"/>
              </a:lnSpc>
            </a:pPr>
            <a:r>
              <a:rPr lang="tr-TR" b="1" dirty="0" err="1"/>
              <a:t>status</a:t>
            </a:r>
            <a:r>
              <a:rPr lang="tr-TR" b="1" dirty="0"/>
              <a:t>: </a:t>
            </a:r>
            <a:r>
              <a:rPr lang="tr-TR" dirty="0" err="1"/>
              <a:t>Todo'nun</a:t>
            </a:r>
            <a:r>
              <a:rPr lang="tr-TR" dirty="0"/>
              <a:t> durumu güncellenmiş. Önceden NOT_STARTED olan durum, bu güncelleme ile DONE (tamamlanmış) olarak değiştirilmiş.</a:t>
            </a:r>
          </a:p>
        </p:txBody>
      </p:sp>
    </p:spTree>
    <p:extLst>
      <p:ext uri="{BB962C8B-B14F-4D97-AF65-F5344CB8AC3E}">
        <p14:creationId xmlns:p14="http://schemas.microsoft.com/office/powerpoint/2010/main" val="3907181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BD3C9C-CB5B-6320-63AB-6A5662909F18}"/>
              </a:ext>
            </a:extLst>
          </p:cNvPr>
          <p:cNvSpPr>
            <a:spLocks noGrp="1"/>
          </p:cNvSpPr>
          <p:nvPr>
            <p:ph type="title"/>
          </p:nvPr>
        </p:nvSpPr>
        <p:spPr>
          <a:xfrm>
            <a:off x="0" y="0"/>
            <a:ext cx="12192000" cy="1325563"/>
          </a:xfrm>
        </p:spPr>
        <p:txBody>
          <a:bodyPr/>
          <a:lstStyle/>
          <a:p>
            <a:pPr algn="ctr"/>
            <a:r>
              <a:rPr lang="tr-TR" b="1" dirty="0" err="1"/>
              <a:t>Get</a:t>
            </a:r>
            <a:endParaRPr lang="tr-TR" b="1" dirty="0"/>
          </a:p>
        </p:txBody>
      </p:sp>
      <p:pic>
        <p:nvPicPr>
          <p:cNvPr id="5" name="İçerik Yer Tutucusu 4">
            <a:extLst>
              <a:ext uri="{FF2B5EF4-FFF2-40B4-BE49-F238E27FC236}">
                <a16:creationId xmlns:a16="http://schemas.microsoft.com/office/drawing/2014/main" id="{8F26780A-5E5D-1665-E55E-40DF4646B5D6}"/>
              </a:ext>
            </a:extLst>
          </p:cNvPr>
          <p:cNvPicPr>
            <a:picLocks noGrp="1" noChangeAspect="1"/>
          </p:cNvPicPr>
          <p:nvPr>
            <p:ph idx="1"/>
          </p:nvPr>
        </p:nvPicPr>
        <p:blipFill>
          <a:blip r:embed="rId2"/>
          <a:srcRect l="9146" t="44563" r="78589" b="20289"/>
          <a:stretch/>
        </p:blipFill>
        <p:spPr>
          <a:xfrm>
            <a:off x="272270" y="1785343"/>
            <a:ext cx="4296076" cy="3462508"/>
          </a:xfrm>
        </p:spPr>
      </p:pic>
      <p:pic>
        <p:nvPicPr>
          <p:cNvPr id="7" name="Resim 6">
            <a:extLst>
              <a:ext uri="{FF2B5EF4-FFF2-40B4-BE49-F238E27FC236}">
                <a16:creationId xmlns:a16="http://schemas.microsoft.com/office/drawing/2014/main" id="{1E33499A-D079-D951-A78E-D10CADF7D813}"/>
              </a:ext>
            </a:extLst>
          </p:cNvPr>
          <p:cNvPicPr>
            <a:picLocks noChangeAspect="1"/>
          </p:cNvPicPr>
          <p:nvPr/>
        </p:nvPicPr>
        <p:blipFill>
          <a:blip r:embed="rId3"/>
          <a:srcRect l="12000" t="75755" r="64000" b="8526"/>
          <a:stretch/>
        </p:blipFill>
        <p:spPr>
          <a:xfrm>
            <a:off x="5037685" y="1905803"/>
            <a:ext cx="7080522" cy="1304307"/>
          </a:xfrm>
          <a:prstGeom prst="rect">
            <a:avLst/>
          </a:prstGeom>
        </p:spPr>
      </p:pic>
      <p:sp>
        <p:nvSpPr>
          <p:cNvPr id="10" name="Metin kutusu 9">
            <a:extLst>
              <a:ext uri="{FF2B5EF4-FFF2-40B4-BE49-F238E27FC236}">
                <a16:creationId xmlns:a16="http://schemas.microsoft.com/office/drawing/2014/main" id="{504180F9-3328-C82C-2DFD-A1D87E908CC3}"/>
              </a:ext>
            </a:extLst>
          </p:cNvPr>
          <p:cNvSpPr txBox="1"/>
          <p:nvPr/>
        </p:nvSpPr>
        <p:spPr>
          <a:xfrm>
            <a:off x="5290919" y="4004110"/>
            <a:ext cx="6574054" cy="646331"/>
          </a:xfrm>
          <a:prstGeom prst="rect">
            <a:avLst/>
          </a:prstGeom>
          <a:noFill/>
        </p:spPr>
        <p:txBody>
          <a:bodyPr wrap="square" rtlCol="0">
            <a:spAutoFit/>
          </a:bodyPr>
          <a:lstStyle/>
          <a:p>
            <a:r>
              <a:rPr lang="tr-TR" sz="3600" dirty="0"/>
              <a:t>Bütün Yapılacak işleri listeleme</a:t>
            </a:r>
          </a:p>
        </p:txBody>
      </p:sp>
    </p:spTree>
    <p:extLst>
      <p:ext uri="{BB962C8B-B14F-4D97-AF65-F5344CB8AC3E}">
        <p14:creationId xmlns:p14="http://schemas.microsoft.com/office/powerpoint/2010/main" val="3510756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CC2AE5-773B-1C38-9A79-F48570B01807}"/>
              </a:ext>
            </a:extLst>
          </p:cNvPr>
          <p:cNvSpPr>
            <a:spLocks noGrp="1"/>
          </p:cNvSpPr>
          <p:nvPr>
            <p:ph type="title"/>
          </p:nvPr>
        </p:nvSpPr>
        <p:spPr>
          <a:xfrm>
            <a:off x="0" y="0"/>
            <a:ext cx="12192000" cy="748451"/>
          </a:xfrm>
        </p:spPr>
        <p:txBody>
          <a:bodyPr/>
          <a:lstStyle/>
          <a:p>
            <a:pPr algn="ctr"/>
            <a:r>
              <a:rPr lang="tr-TR" b="1" dirty="0" err="1">
                <a:solidFill>
                  <a:schemeClr val="tx1">
                    <a:lumMod val="95000"/>
                    <a:lumOff val="5000"/>
                  </a:schemeClr>
                </a:solidFill>
              </a:rPr>
              <a:t>Get</a:t>
            </a:r>
            <a:endParaRPr lang="tr-TR" b="1" dirty="0">
              <a:solidFill>
                <a:schemeClr val="tx1">
                  <a:lumMod val="95000"/>
                  <a:lumOff val="5000"/>
                </a:schemeClr>
              </a:solidFill>
            </a:endParaRPr>
          </a:p>
        </p:txBody>
      </p:sp>
      <p:pic>
        <p:nvPicPr>
          <p:cNvPr id="5" name="Resim 4">
            <a:extLst>
              <a:ext uri="{FF2B5EF4-FFF2-40B4-BE49-F238E27FC236}">
                <a16:creationId xmlns:a16="http://schemas.microsoft.com/office/drawing/2014/main" id="{13D5CB40-0EBC-292C-972D-535FFCA2AF5B}"/>
              </a:ext>
            </a:extLst>
          </p:cNvPr>
          <p:cNvPicPr>
            <a:picLocks noChangeAspect="1"/>
          </p:cNvPicPr>
          <p:nvPr/>
        </p:nvPicPr>
        <p:blipFill>
          <a:blip r:embed="rId2"/>
          <a:srcRect l="9079" t="40947" r="80184" b="22281"/>
          <a:stretch/>
        </p:blipFill>
        <p:spPr>
          <a:xfrm>
            <a:off x="1318455" y="618425"/>
            <a:ext cx="3108960" cy="2994663"/>
          </a:xfrm>
          <a:prstGeom prst="rect">
            <a:avLst/>
          </a:prstGeom>
        </p:spPr>
      </p:pic>
      <p:pic>
        <p:nvPicPr>
          <p:cNvPr id="7" name="Resim 6">
            <a:extLst>
              <a:ext uri="{FF2B5EF4-FFF2-40B4-BE49-F238E27FC236}">
                <a16:creationId xmlns:a16="http://schemas.microsoft.com/office/drawing/2014/main" id="{0509DC2E-6AFA-F5BB-BF2D-C2C24AF00226}"/>
              </a:ext>
            </a:extLst>
          </p:cNvPr>
          <p:cNvPicPr>
            <a:picLocks noChangeAspect="1"/>
          </p:cNvPicPr>
          <p:nvPr/>
        </p:nvPicPr>
        <p:blipFill>
          <a:blip r:embed="rId3"/>
          <a:srcRect l="10990" t="17238" r="72206" b="49561"/>
          <a:stretch/>
        </p:blipFill>
        <p:spPr>
          <a:xfrm>
            <a:off x="5596246" y="748451"/>
            <a:ext cx="4336682" cy="2409838"/>
          </a:xfrm>
          <a:prstGeom prst="rect">
            <a:avLst/>
          </a:prstGeom>
        </p:spPr>
      </p:pic>
      <p:pic>
        <p:nvPicPr>
          <p:cNvPr id="9" name="Resim 8">
            <a:extLst>
              <a:ext uri="{FF2B5EF4-FFF2-40B4-BE49-F238E27FC236}">
                <a16:creationId xmlns:a16="http://schemas.microsoft.com/office/drawing/2014/main" id="{EFDA55E1-9BFF-5BD4-D6E2-DF38907B27A4}"/>
              </a:ext>
            </a:extLst>
          </p:cNvPr>
          <p:cNvPicPr>
            <a:picLocks noChangeAspect="1"/>
          </p:cNvPicPr>
          <p:nvPr/>
        </p:nvPicPr>
        <p:blipFill>
          <a:blip r:embed="rId4"/>
          <a:srcRect l="12473" t="62384" r="58000" b="23123"/>
          <a:stretch/>
        </p:blipFill>
        <p:spPr>
          <a:xfrm>
            <a:off x="667328" y="3778210"/>
            <a:ext cx="11303727" cy="1560584"/>
          </a:xfrm>
          <a:prstGeom prst="rect">
            <a:avLst/>
          </a:prstGeom>
        </p:spPr>
      </p:pic>
      <p:sp>
        <p:nvSpPr>
          <p:cNvPr id="13" name="Metin kutusu 12">
            <a:extLst>
              <a:ext uri="{FF2B5EF4-FFF2-40B4-BE49-F238E27FC236}">
                <a16:creationId xmlns:a16="http://schemas.microsoft.com/office/drawing/2014/main" id="{3C5AE8A7-2E5F-D6D6-2745-F8E53C2BC1E7}"/>
              </a:ext>
            </a:extLst>
          </p:cNvPr>
          <p:cNvSpPr txBox="1"/>
          <p:nvPr/>
        </p:nvSpPr>
        <p:spPr>
          <a:xfrm>
            <a:off x="1555687" y="5669037"/>
            <a:ext cx="8322167" cy="707886"/>
          </a:xfrm>
          <a:prstGeom prst="rect">
            <a:avLst/>
          </a:prstGeom>
          <a:noFill/>
        </p:spPr>
        <p:txBody>
          <a:bodyPr wrap="square">
            <a:spAutoFit/>
          </a:bodyPr>
          <a:lstStyle/>
          <a:p>
            <a:r>
              <a:rPr lang="tr-TR" sz="2000" dirty="0" err="1"/>
              <a:t>Status.NOT_STARTED</a:t>
            </a:r>
            <a:r>
              <a:rPr lang="tr-TR" sz="2000" dirty="0"/>
              <a:t> durumundaki </a:t>
            </a:r>
            <a:r>
              <a:rPr lang="tr-TR" sz="2000" dirty="0" err="1"/>
              <a:t>Todo</a:t>
            </a:r>
            <a:r>
              <a:rPr lang="tr-TR" sz="2000" dirty="0"/>
              <a:t> öğelerini almak için özel bir metot tanımlar ve API üzerinden bu öğeleri döner.</a:t>
            </a:r>
          </a:p>
        </p:txBody>
      </p:sp>
    </p:spTree>
    <p:extLst>
      <p:ext uri="{BB962C8B-B14F-4D97-AF65-F5344CB8AC3E}">
        <p14:creationId xmlns:p14="http://schemas.microsoft.com/office/powerpoint/2010/main" val="1467973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99B7A-D7B4-36D0-03CD-E00993202C5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5EF194B8-5928-279C-1B7E-0AF6BDAC099B}"/>
              </a:ext>
            </a:extLst>
          </p:cNvPr>
          <p:cNvSpPr>
            <a:spLocks noGrp="1"/>
          </p:cNvSpPr>
          <p:nvPr>
            <p:ph type="title"/>
          </p:nvPr>
        </p:nvSpPr>
        <p:spPr>
          <a:xfrm>
            <a:off x="1" y="0"/>
            <a:ext cx="12192000" cy="1450757"/>
          </a:xfrm>
        </p:spPr>
        <p:txBody>
          <a:bodyPr/>
          <a:lstStyle/>
          <a:p>
            <a:pPr algn="ctr"/>
            <a:r>
              <a:rPr lang="tr-TR" b="1" dirty="0" err="1"/>
              <a:t>Dockerfile</a:t>
            </a:r>
            <a:r>
              <a:rPr lang="tr-TR" b="1" dirty="0"/>
              <a:t> &amp; </a:t>
            </a:r>
            <a:r>
              <a:rPr lang="tr-TR" b="1" dirty="0" err="1"/>
              <a:t>Compose</a:t>
            </a:r>
            <a:r>
              <a:rPr lang="tr-TR" b="1" dirty="0"/>
              <a:t> </a:t>
            </a:r>
          </a:p>
        </p:txBody>
      </p:sp>
      <p:pic>
        <p:nvPicPr>
          <p:cNvPr id="6" name="Resim 5">
            <a:extLst>
              <a:ext uri="{FF2B5EF4-FFF2-40B4-BE49-F238E27FC236}">
                <a16:creationId xmlns:a16="http://schemas.microsoft.com/office/drawing/2014/main" id="{ED01CAD9-A705-308B-8AE3-26CCF747BF74}"/>
              </a:ext>
            </a:extLst>
          </p:cNvPr>
          <p:cNvPicPr>
            <a:picLocks noChangeAspect="1"/>
          </p:cNvPicPr>
          <p:nvPr/>
        </p:nvPicPr>
        <p:blipFill>
          <a:blip r:embed="rId2"/>
          <a:srcRect l="9789" t="7265" r="71737" b="9543"/>
          <a:stretch/>
        </p:blipFill>
        <p:spPr>
          <a:xfrm>
            <a:off x="6484220" y="1269688"/>
            <a:ext cx="5621153" cy="5143716"/>
          </a:xfrm>
          <a:prstGeom prst="rect">
            <a:avLst/>
          </a:prstGeom>
        </p:spPr>
      </p:pic>
      <p:pic>
        <p:nvPicPr>
          <p:cNvPr id="10" name="Resim 9">
            <a:extLst>
              <a:ext uri="{FF2B5EF4-FFF2-40B4-BE49-F238E27FC236}">
                <a16:creationId xmlns:a16="http://schemas.microsoft.com/office/drawing/2014/main" id="{FD27E5B8-FA73-1127-03B3-D49B4FA8E977}"/>
              </a:ext>
            </a:extLst>
          </p:cNvPr>
          <p:cNvPicPr>
            <a:picLocks noChangeAspect="1"/>
          </p:cNvPicPr>
          <p:nvPr/>
        </p:nvPicPr>
        <p:blipFill>
          <a:blip r:embed="rId3"/>
          <a:srcRect l="9789" t="6421" r="73237" b="66632"/>
          <a:stretch/>
        </p:blipFill>
        <p:spPr>
          <a:xfrm>
            <a:off x="315827" y="1359651"/>
            <a:ext cx="5780173" cy="4643614"/>
          </a:xfrm>
          <a:prstGeom prst="rect">
            <a:avLst/>
          </a:prstGeom>
        </p:spPr>
      </p:pic>
    </p:spTree>
    <p:extLst>
      <p:ext uri="{BB962C8B-B14F-4D97-AF65-F5344CB8AC3E}">
        <p14:creationId xmlns:p14="http://schemas.microsoft.com/office/powerpoint/2010/main" val="1659124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A195D2-999B-AD5B-0D3A-9E27130D077C}"/>
              </a:ext>
            </a:extLst>
          </p:cNvPr>
          <p:cNvSpPr>
            <a:spLocks noGrp="1"/>
          </p:cNvSpPr>
          <p:nvPr>
            <p:ph type="title"/>
          </p:nvPr>
        </p:nvSpPr>
        <p:spPr>
          <a:xfrm>
            <a:off x="0" y="0"/>
            <a:ext cx="12192000" cy="1325563"/>
          </a:xfrm>
        </p:spPr>
        <p:txBody>
          <a:bodyPr/>
          <a:lstStyle/>
          <a:p>
            <a:pPr algn="ctr"/>
            <a:r>
              <a:rPr lang="tr-TR" b="1" dirty="0" err="1">
                <a:solidFill>
                  <a:schemeClr val="tx1">
                    <a:lumMod val="95000"/>
                    <a:lumOff val="5000"/>
                  </a:schemeClr>
                </a:solidFill>
              </a:rPr>
              <a:t>Dockerfile</a:t>
            </a:r>
            <a:r>
              <a:rPr lang="tr-TR" b="1" dirty="0">
                <a:solidFill>
                  <a:schemeClr val="tx1">
                    <a:lumMod val="95000"/>
                    <a:lumOff val="5000"/>
                  </a:schemeClr>
                </a:solidFill>
              </a:rPr>
              <a:t> &amp; </a:t>
            </a:r>
            <a:r>
              <a:rPr lang="tr-TR" b="1" dirty="0" err="1">
                <a:solidFill>
                  <a:schemeClr val="tx1">
                    <a:lumMod val="95000"/>
                    <a:lumOff val="5000"/>
                  </a:schemeClr>
                </a:solidFill>
              </a:rPr>
              <a:t>Compose</a:t>
            </a:r>
            <a:r>
              <a:rPr lang="tr-TR" b="1" dirty="0">
                <a:solidFill>
                  <a:schemeClr val="tx1">
                    <a:lumMod val="95000"/>
                    <a:lumOff val="5000"/>
                  </a:schemeClr>
                </a:solidFill>
              </a:rPr>
              <a:t> </a:t>
            </a:r>
          </a:p>
        </p:txBody>
      </p:sp>
      <p:pic>
        <p:nvPicPr>
          <p:cNvPr id="5" name="Resim 4">
            <a:extLst>
              <a:ext uri="{FF2B5EF4-FFF2-40B4-BE49-F238E27FC236}">
                <a16:creationId xmlns:a16="http://schemas.microsoft.com/office/drawing/2014/main" id="{3B3FD662-5F62-DDF5-77DC-73DF740159EF}"/>
              </a:ext>
            </a:extLst>
          </p:cNvPr>
          <p:cNvPicPr>
            <a:picLocks noChangeAspect="1"/>
          </p:cNvPicPr>
          <p:nvPr/>
        </p:nvPicPr>
        <p:blipFill>
          <a:blip r:embed="rId2"/>
          <a:srcRect l="6875" t="37298" r="50000" b="50000"/>
          <a:stretch/>
        </p:blipFill>
        <p:spPr>
          <a:xfrm>
            <a:off x="587943" y="1879356"/>
            <a:ext cx="10225092" cy="847023"/>
          </a:xfrm>
          <a:prstGeom prst="rect">
            <a:avLst/>
          </a:prstGeom>
        </p:spPr>
      </p:pic>
      <p:pic>
        <p:nvPicPr>
          <p:cNvPr id="7" name="Resim 6">
            <a:extLst>
              <a:ext uri="{FF2B5EF4-FFF2-40B4-BE49-F238E27FC236}">
                <a16:creationId xmlns:a16="http://schemas.microsoft.com/office/drawing/2014/main" id="{FBBA5844-B175-4FCB-B18B-7D541C2000A6}"/>
              </a:ext>
            </a:extLst>
          </p:cNvPr>
          <p:cNvPicPr>
            <a:picLocks noChangeAspect="1"/>
          </p:cNvPicPr>
          <p:nvPr/>
        </p:nvPicPr>
        <p:blipFill>
          <a:blip r:embed="rId3"/>
          <a:srcRect t="5579" r="92342" b="52877"/>
          <a:stretch/>
        </p:blipFill>
        <p:spPr>
          <a:xfrm>
            <a:off x="202129" y="2953552"/>
            <a:ext cx="2319689" cy="3539323"/>
          </a:xfrm>
          <a:prstGeom prst="rect">
            <a:avLst/>
          </a:prstGeom>
        </p:spPr>
      </p:pic>
      <p:sp>
        <p:nvSpPr>
          <p:cNvPr id="8" name="Metin kutusu 7">
            <a:extLst>
              <a:ext uri="{FF2B5EF4-FFF2-40B4-BE49-F238E27FC236}">
                <a16:creationId xmlns:a16="http://schemas.microsoft.com/office/drawing/2014/main" id="{2B1E17D7-1D71-751C-8EFF-94B74F0E52C7}"/>
              </a:ext>
            </a:extLst>
          </p:cNvPr>
          <p:cNvSpPr txBox="1"/>
          <p:nvPr/>
        </p:nvSpPr>
        <p:spPr>
          <a:xfrm>
            <a:off x="2521818" y="3762290"/>
            <a:ext cx="9852697" cy="369332"/>
          </a:xfrm>
          <a:prstGeom prst="rect">
            <a:avLst/>
          </a:prstGeom>
          <a:noFill/>
        </p:spPr>
        <p:txBody>
          <a:bodyPr wrap="none" rtlCol="0">
            <a:spAutoFit/>
          </a:bodyPr>
          <a:lstStyle/>
          <a:p>
            <a:r>
              <a:rPr lang="tr-TR" dirty="0" err="1"/>
              <a:t>Docker</a:t>
            </a:r>
            <a:r>
              <a:rPr lang="tr-TR" dirty="0"/>
              <a:t> </a:t>
            </a:r>
            <a:r>
              <a:rPr lang="tr-TR" dirty="0" err="1"/>
              <a:t>compose</a:t>
            </a:r>
            <a:r>
              <a:rPr lang="tr-TR" dirty="0"/>
              <a:t> </a:t>
            </a:r>
            <a:r>
              <a:rPr lang="tr-TR" dirty="0" err="1"/>
              <a:t>up</a:t>
            </a:r>
            <a:r>
              <a:rPr lang="tr-TR" dirty="0"/>
              <a:t> –</a:t>
            </a:r>
            <a:r>
              <a:rPr lang="tr-TR" dirty="0" err="1"/>
              <a:t>build</a:t>
            </a:r>
            <a:r>
              <a:rPr lang="tr-TR" dirty="0"/>
              <a:t> komutu ile birlikte sunucuda hem proje </a:t>
            </a:r>
            <a:r>
              <a:rPr lang="tr-TR" dirty="0" err="1"/>
              <a:t>hemde</a:t>
            </a:r>
            <a:r>
              <a:rPr lang="tr-TR" dirty="0"/>
              <a:t> </a:t>
            </a:r>
            <a:r>
              <a:rPr lang="tr-TR" dirty="0" err="1"/>
              <a:t>veritabanı</a:t>
            </a:r>
            <a:r>
              <a:rPr lang="tr-TR" dirty="0"/>
              <a:t> başarıyla çalışıyor.</a:t>
            </a:r>
          </a:p>
        </p:txBody>
      </p:sp>
    </p:spTree>
    <p:extLst>
      <p:ext uri="{BB962C8B-B14F-4D97-AF65-F5344CB8AC3E}">
        <p14:creationId xmlns:p14="http://schemas.microsoft.com/office/powerpoint/2010/main" val="3077658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E759D0-9F20-77A3-8890-308781506DED}"/>
              </a:ext>
            </a:extLst>
          </p:cNvPr>
          <p:cNvSpPr>
            <a:spLocks noGrp="1"/>
          </p:cNvSpPr>
          <p:nvPr>
            <p:ph type="title"/>
          </p:nvPr>
        </p:nvSpPr>
        <p:spPr>
          <a:xfrm>
            <a:off x="593756" y="0"/>
            <a:ext cx="10515600" cy="1325563"/>
          </a:xfrm>
        </p:spPr>
        <p:txBody>
          <a:bodyPr/>
          <a:lstStyle/>
          <a:p>
            <a:pPr algn="ctr"/>
            <a:r>
              <a:rPr lang="tr-TR" b="1" dirty="0" err="1"/>
              <a:t>ToDo</a:t>
            </a:r>
            <a:r>
              <a:rPr lang="tr-TR" b="1" dirty="0"/>
              <a:t> </a:t>
            </a:r>
            <a:r>
              <a:rPr lang="tr-TR" b="1" dirty="0" err="1"/>
              <a:t>App</a:t>
            </a:r>
            <a:r>
              <a:rPr lang="tr-TR" b="1" dirty="0"/>
              <a:t> Projesi</a:t>
            </a:r>
          </a:p>
        </p:txBody>
      </p:sp>
      <p:sp>
        <p:nvSpPr>
          <p:cNvPr id="3" name="İçerik Yer Tutucusu 2">
            <a:extLst>
              <a:ext uri="{FF2B5EF4-FFF2-40B4-BE49-F238E27FC236}">
                <a16:creationId xmlns:a16="http://schemas.microsoft.com/office/drawing/2014/main" id="{8E85BEFC-6249-2419-CCB6-49F93B671717}"/>
              </a:ext>
            </a:extLst>
          </p:cNvPr>
          <p:cNvSpPr>
            <a:spLocks noGrp="1"/>
          </p:cNvSpPr>
          <p:nvPr>
            <p:ph idx="1"/>
          </p:nvPr>
        </p:nvSpPr>
        <p:spPr>
          <a:xfrm>
            <a:off x="416459" y="2082298"/>
            <a:ext cx="11359082" cy="3983524"/>
          </a:xfrm>
        </p:spPr>
        <p:txBody>
          <a:bodyPr>
            <a:normAutofit fontScale="85000" lnSpcReduction="10000"/>
          </a:bodyPr>
          <a:lstStyle/>
          <a:p>
            <a:pPr marL="0" indent="0">
              <a:lnSpc>
                <a:spcPct val="160000"/>
              </a:lnSpc>
              <a:buNone/>
            </a:pPr>
            <a:r>
              <a:rPr lang="tr-TR" sz="2000" dirty="0"/>
              <a:t>	Bu proje, bir </a:t>
            </a:r>
            <a:r>
              <a:rPr lang="tr-TR" sz="2000" dirty="0" err="1"/>
              <a:t>To</a:t>
            </a:r>
            <a:r>
              <a:rPr lang="tr-TR" sz="2000" dirty="0"/>
              <a:t>-Do uygulamasıdır. Uygulama içerisinde ekleme, silme, güncelleme işlemlerinin yanı sıra, görevleri durumlarına göre (tamamlandı, devam ediyor, bitti, vb.) listeleme ve tarihe göre sıralama özellikleri mevcuttur. Proje, görev yönetimini kolaylaştırmak ve kullanıcıların günlük işlerini düzenlemelerine yardımcı olmak amacıyla geliştirilmiştir.</a:t>
            </a:r>
          </a:p>
          <a:p>
            <a:pPr marL="0" indent="0">
              <a:buNone/>
            </a:pPr>
            <a:endParaRPr lang="tr-TR" sz="2000" dirty="0"/>
          </a:p>
          <a:p>
            <a:pPr marL="0" indent="0">
              <a:buNone/>
            </a:pPr>
            <a:r>
              <a:rPr lang="tr-TR" sz="2000" b="1" dirty="0"/>
              <a:t>Projede Kullandığım Araç ve Teknolojiler</a:t>
            </a:r>
          </a:p>
          <a:p>
            <a:r>
              <a:rPr lang="tr-TR" sz="2000" dirty="0"/>
              <a:t>Java</a:t>
            </a:r>
          </a:p>
          <a:p>
            <a:r>
              <a:rPr lang="tr-TR" sz="2000" dirty="0"/>
              <a:t>Spring </a:t>
            </a:r>
            <a:r>
              <a:rPr lang="tr-TR" sz="2000" dirty="0" err="1"/>
              <a:t>Boot</a:t>
            </a:r>
            <a:r>
              <a:rPr lang="tr-TR" sz="2000" dirty="0"/>
              <a:t> – Uygulama geliştirme için ana </a:t>
            </a:r>
            <a:r>
              <a:rPr lang="tr-TR" sz="2000" dirty="0" err="1"/>
              <a:t>framework</a:t>
            </a:r>
            <a:endParaRPr lang="tr-TR" sz="2000" dirty="0"/>
          </a:p>
          <a:p>
            <a:r>
              <a:rPr lang="tr-TR" sz="2000" dirty="0"/>
              <a:t>Spring Data JPA – </a:t>
            </a:r>
            <a:r>
              <a:rPr lang="tr-TR" sz="2000" dirty="0" err="1"/>
              <a:t>Veritabanı</a:t>
            </a:r>
            <a:r>
              <a:rPr lang="tr-TR" sz="2000" dirty="0"/>
              <a:t> işlemleri için</a:t>
            </a:r>
          </a:p>
          <a:p>
            <a:r>
              <a:rPr lang="tr-TR" sz="2000" dirty="0" err="1"/>
              <a:t>PostgreSQL</a:t>
            </a:r>
            <a:r>
              <a:rPr lang="tr-TR" sz="2000" dirty="0"/>
              <a:t> – </a:t>
            </a:r>
            <a:r>
              <a:rPr lang="tr-TR" sz="2000" dirty="0" err="1"/>
              <a:t>Veritabanı</a:t>
            </a:r>
            <a:r>
              <a:rPr lang="tr-TR" sz="2000" dirty="0"/>
              <a:t> yönetim sistemi</a:t>
            </a:r>
          </a:p>
          <a:p>
            <a:r>
              <a:rPr lang="tr-TR" sz="2000" dirty="0" err="1"/>
              <a:t>Maven</a:t>
            </a:r>
            <a:r>
              <a:rPr lang="tr-TR" sz="2000" dirty="0"/>
              <a:t> – Proje yönetimi ve bağımlılık yönetimi</a:t>
            </a:r>
          </a:p>
          <a:p>
            <a:r>
              <a:rPr lang="tr-TR" sz="2000" dirty="0" err="1"/>
              <a:t>Docker</a:t>
            </a:r>
            <a:endParaRPr lang="tr-TR" sz="2000" dirty="0"/>
          </a:p>
        </p:txBody>
      </p:sp>
    </p:spTree>
    <p:extLst>
      <p:ext uri="{BB962C8B-B14F-4D97-AF65-F5344CB8AC3E}">
        <p14:creationId xmlns:p14="http://schemas.microsoft.com/office/powerpoint/2010/main" val="147083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104F1F-FE38-65A6-FFB5-D20973D18E03}"/>
              </a:ext>
            </a:extLst>
          </p:cNvPr>
          <p:cNvSpPr>
            <a:spLocks noGrp="1"/>
          </p:cNvSpPr>
          <p:nvPr>
            <p:ph type="title"/>
          </p:nvPr>
        </p:nvSpPr>
        <p:spPr>
          <a:xfrm>
            <a:off x="0" y="0"/>
            <a:ext cx="12192000" cy="1325563"/>
          </a:xfrm>
        </p:spPr>
        <p:txBody>
          <a:bodyPr/>
          <a:lstStyle/>
          <a:p>
            <a:pPr algn="ctr"/>
            <a:r>
              <a:rPr lang="tr-TR" b="1" dirty="0">
                <a:solidFill>
                  <a:schemeClr val="tx1">
                    <a:lumMod val="95000"/>
                    <a:lumOff val="5000"/>
                  </a:schemeClr>
                </a:solidFill>
              </a:rPr>
              <a:t>Proje Yapısı</a:t>
            </a:r>
          </a:p>
        </p:txBody>
      </p:sp>
      <p:pic>
        <p:nvPicPr>
          <p:cNvPr id="4" name="Resim 3">
            <a:extLst>
              <a:ext uri="{FF2B5EF4-FFF2-40B4-BE49-F238E27FC236}">
                <a16:creationId xmlns:a16="http://schemas.microsoft.com/office/drawing/2014/main" id="{4D5C3875-3307-62AF-0BA0-B56C09DD0F7D}"/>
              </a:ext>
            </a:extLst>
          </p:cNvPr>
          <p:cNvPicPr>
            <a:picLocks noChangeAspect="1"/>
          </p:cNvPicPr>
          <p:nvPr/>
        </p:nvPicPr>
        <p:blipFill>
          <a:blip r:embed="rId2"/>
          <a:srcRect r="89535" b="8807"/>
          <a:stretch/>
        </p:blipFill>
        <p:spPr>
          <a:xfrm>
            <a:off x="7642458" y="1028219"/>
            <a:ext cx="4273617" cy="5685153"/>
          </a:xfrm>
          <a:prstGeom prst="rect">
            <a:avLst/>
          </a:prstGeom>
        </p:spPr>
      </p:pic>
      <p:sp>
        <p:nvSpPr>
          <p:cNvPr id="6" name="Metin kutusu 5">
            <a:extLst>
              <a:ext uri="{FF2B5EF4-FFF2-40B4-BE49-F238E27FC236}">
                <a16:creationId xmlns:a16="http://schemas.microsoft.com/office/drawing/2014/main" id="{E8EA2E31-5D14-83B1-DA14-216B653E4893}"/>
              </a:ext>
            </a:extLst>
          </p:cNvPr>
          <p:cNvSpPr txBox="1"/>
          <p:nvPr/>
        </p:nvSpPr>
        <p:spPr>
          <a:xfrm>
            <a:off x="155433" y="1452312"/>
            <a:ext cx="7358943" cy="46198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tr-TR" b="1" dirty="0" err="1"/>
              <a:t>Config</a:t>
            </a:r>
            <a:r>
              <a:rPr lang="tr-TR" dirty="0"/>
              <a:t>: Uygulama konfigürasyonlarını barındıran yapı.</a:t>
            </a:r>
          </a:p>
          <a:p>
            <a:pPr marL="285750" indent="-285750">
              <a:lnSpc>
                <a:spcPct val="150000"/>
              </a:lnSpc>
              <a:buFont typeface="Arial" panose="020B0604020202020204" pitchFamily="34" charset="0"/>
              <a:buChar char="•"/>
            </a:pPr>
            <a:r>
              <a:rPr lang="tr-TR" b="1" dirty="0"/>
              <a:t>Controller</a:t>
            </a:r>
            <a:r>
              <a:rPr lang="tr-TR" dirty="0"/>
              <a:t>: API isteklerini karşılayan ve yönlendiren sınıflar.</a:t>
            </a:r>
          </a:p>
          <a:p>
            <a:pPr marL="285750" indent="-285750">
              <a:lnSpc>
                <a:spcPct val="150000"/>
              </a:lnSpc>
              <a:buFont typeface="Arial" panose="020B0604020202020204" pitchFamily="34" charset="0"/>
              <a:buChar char="•"/>
            </a:pPr>
            <a:r>
              <a:rPr lang="tr-TR" b="1" dirty="0" err="1"/>
              <a:t>Dto</a:t>
            </a:r>
            <a:r>
              <a:rPr lang="tr-TR" dirty="0"/>
              <a:t>: Veri taşıma objelerini içeren sınıflar.</a:t>
            </a:r>
          </a:p>
          <a:p>
            <a:pPr marL="285750" indent="-285750">
              <a:lnSpc>
                <a:spcPct val="150000"/>
              </a:lnSpc>
              <a:buFont typeface="Arial" panose="020B0604020202020204" pitchFamily="34" charset="0"/>
              <a:buChar char="•"/>
            </a:pPr>
            <a:r>
              <a:rPr lang="tr-TR" b="1" dirty="0" err="1"/>
              <a:t>Exception</a:t>
            </a:r>
            <a:r>
              <a:rPr lang="tr-TR" dirty="0"/>
              <a:t>: Uygulama hatalarını yönetmek için özel </a:t>
            </a:r>
            <a:r>
              <a:rPr lang="tr-TR" dirty="0" err="1"/>
              <a:t>exception</a:t>
            </a:r>
            <a:r>
              <a:rPr lang="tr-TR" dirty="0"/>
              <a:t> sınıfları.</a:t>
            </a:r>
          </a:p>
          <a:p>
            <a:pPr marL="285750" indent="-285750">
              <a:lnSpc>
                <a:spcPct val="150000"/>
              </a:lnSpc>
              <a:buFont typeface="Arial" panose="020B0604020202020204" pitchFamily="34" charset="0"/>
              <a:buChar char="•"/>
            </a:pPr>
            <a:r>
              <a:rPr lang="tr-TR" b="1" dirty="0" err="1"/>
              <a:t>Mapper</a:t>
            </a:r>
            <a:r>
              <a:rPr lang="tr-TR" dirty="0"/>
              <a:t>: Verileri farklı katmanlar arasında dönüştüren sınıflar.</a:t>
            </a:r>
          </a:p>
          <a:p>
            <a:pPr marL="285750" indent="-285750">
              <a:lnSpc>
                <a:spcPct val="150000"/>
              </a:lnSpc>
              <a:buFont typeface="Arial" panose="020B0604020202020204" pitchFamily="34" charset="0"/>
              <a:buChar char="•"/>
            </a:pPr>
            <a:r>
              <a:rPr lang="tr-TR" b="1" dirty="0"/>
              <a:t>Model</a:t>
            </a:r>
            <a:r>
              <a:rPr lang="tr-TR" dirty="0"/>
              <a:t>: </a:t>
            </a:r>
            <a:r>
              <a:rPr lang="tr-TR" dirty="0" err="1"/>
              <a:t>Veritabanı</a:t>
            </a:r>
            <a:r>
              <a:rPr lang="tr-TR" dirty="0"/>
              <a:t> ile ilişkili olan temel veri yapıları.</a:t>
            </a:r>
          </a:p>
          <a:p>
            <a:pPr marL="285750" indent="-285750">
              <a:lnSpc>
                <a:spcPct val="150000"/>
              </a:lnSpc>
              <a:buFont typeface="Arial" panose="020B0604020202020204" pitchFamily="34" charset="0"/>
              <a:buChar char="•"/>
            </a:pPr>
            <a:r>
              <a:rPr lang="tr-TR" b="1" dirty="0" err="1"/>
              <a:t>Repository</a:t>
            </a:r>
            <a:r>
              <a:rPr lang="tr-TR" dirty="0"/>
              <a:t>: </a:t>
            </a:r>
            <a:r>
              <a:rPr lang="tr-TR" dirty="0" err="1"/>
              <a:t>Veritabanı</a:t>
            </a:r>
            <a:r>
              <a:rPr lang="tr-TR" dirty="0"/>
              <a:t> işlemleri için kullanılan sınıflar.</a:t>
            </a:r>
          </a:p>
          <a:p>
            <a:pPr marL="285750" indent="-285750">
              <a:lnSpc>
                <a:spcPct val="150000"/>
              </a:lnSpc>
              <a:buFont typeface="Arial" panose="020B0604020202020204" pitchFamily="34" charset="0"/>
              <a:buChar char="•"/>
            </a:pPr>
            <a:r>
              <a:rPr lang="tr-TR" b="1" dirty="0"/>
              <a:t>Service</a:t>
            </a:r>
            <a:r>
              <a:rPr lang="tr-TR" dirty="0"/>
              <a:t>: Uygulamanın iş mantığını barındıran sınıflar.</a:t>
            </a:r>
          </a:p>
          <a:p>
            <a:pPr marL="285750" indent="-285750">
              <a:lnSpc>
                <a:spcPct val="150000"/>
              </a:lnSpc>
              <a:buFont typeface="Arial" panose="020B0604020202020204" pitchFamily="34" charset="0"/>
              <a:buChar char="•"/>
            </a:pPr>
            <a:r>
              <a:rPr lang="tr-TR" b="1" dirty="0" err="1"/>
              <a:t>Docker-compose.yaml</a:t>
            </a:r>
            <a:r>
              <a:rPr lang="tr-TR" dirty="0"/>
              <a:t>: </a:t>
            </a:r>
            <a:r>
              <a:rPr lang="tr-TR" dirty="0" err="1"/>
              <a:t>Docker</a:t>
            </a:r>
            <a:r>
              <a:rPr lang="tr-TR" dirty="0"/>
              <a:t> konteynerlerini tanımlayan ve yönetmeye yarayan yapılandırma dosyası.</a:t>
            </a:r>
          </a:p>
          <a:p>
            <a:pPr marL="285750" indent="-285750">
              <a:lnSpc>
                <a:spcPct val="150000"/>
              </a:lnSpc>
              <a:buFont typeface="Arial" panose="020B0604020202020204" pitchFamily="34" charset="0"/>
              <a:buChar char="•"/>
            </a:pPr>
            <a:r>
              <a:rPr lang="tr-TR" b="1" dirty="0" err="1"/>
              <a:t>Dockerfile</a:t>
            </a:r>
            <a:r>
              <a:rPr lang="tr-TR" dirty="0"/>
              <a:t>: </a:t>
            </a:r>
            <a:r>
              <a:rPr lang="tr-TR" dirty="0" err="1"/>
              <a:t>Docker</a:t>
            </a:r>
            <a:r>
              <a:rPr lang="tr-TR" dirty="0"/>
              <a:t> imajı oluşturmak için kullanılan yapılandırma dosyası.</a:t>
            </a:r>
          </a:p>
        </p:txBody>
      </p:sp>
    </p:spTree>
    <p:extLst>
      <p:ext uri="{BB962C8B-B14F-4D97-AF65-F5344CB8AC3E}">
        <p14:creationId xmlns:p14="http://schemas.microsoft.com/office/powerpoint/2010/main" val="3879506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56B10-6BEF-BA1F-ABE8-7C9E0A1C28C8}"/>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53C25EBC-3B1C-FF83-A9A2-28E8D5B09848}"/>
              </a:ext>
            </a:extLst>
          </p:cNvPr>
          <p:cNvSpPr>
            <a:spLocks noGrp="1"/>
          </p:cNvSpPr>
          <p:nvPr>
            <p:ph type="title"/>
          </p:nvPr>
        </p:nvSpPr>
        <p:spPr>
          <a:xfrm>
            <a:off x="0" y="0"/>
            <a:ext cx="12192000" cy="1325563"/>
          </a:xfrm>
        </p:spPr>
        <p:txBody>
          <a:bodyPr/>
          <a:lstStyle/>
          <a:p>
            <a:pPr algn="ctr"/>
            <a:r>
              <a:rPr lang="tr-TR" b="1" dirty="0" err="1">
                <a:solidFill>
                  <a:schemeClr val="tx1">
                    <a:lumMod val="95000"/>
                    <a:lumOff val="5000"/>
                  </a:schemeClr>
                </a:solidFill>
              </a:rPr>
              <a:t>Entity</a:t>
            </a:r>
            <a:r>
              <a:rPr lang="tr-TR" b="1" dirty="0">
                <a:solidFill>
                  <a:schemeClr val="tx1">
                    <a:lumMod val="95000"/>
                    <a:lumOff val="5000"/>
                  </a:schemeClr>
                </a:solidFill>
              </a:rPr>
              <a:t> </a:t>
            </a:r>
            <a:r>
              <a:rPr lang="tr-TR" b="1" dirty="0" err="1">
                <a:solidFill>
                  <a:schemeClr val="tx1">
                    <a:lumMod val="95000"/>
                    <a:lumOff val="5000"/>
                  </a:schemeClr>
                </a:solidFill>
              </a:rPr>
              <a:t>Layer</a:t>
            </a:r>
            <a:endParaRPr lang="tr-TR" b="1" dirty="0">
              <a:solidFill>
                <a:schemeClr val="tx1">
                  <a:lumMod val="95000"/>
                  <a:lumOff val="5000"/>
                </a:schemeClr>
              </a:solidFill>
            </a:endParaRPr>
          </a:p>
        </p:txBody>
      </p:sp>
      <p:pic>
        <p:nvPicPr>
          <p:cNvPr id="5" name="Resim 4">
            <a:extLst>
              <a:ext uri="{FF2B5EF4-FFF2-40B4-BE49-F238E27FC236}">
                <a16:creationId xmlns:a16="http://schemas.microsoft.com/office/drawing/2014/main" id="{32CEC93B-3598-917E-B153-9653B16BB588}"/>
              </a:ext>
            </a:extLst>
          </p:cNvPr>
          <p:cNvPicPr>
            <a:picLocks noChangeAspect="1"/>
          </p:cNvPicPr>
          <p:nvPr/>
        </p:nvPicPr>
        <p:blipFill>
          <a:blip r:embed="rId2"/>
          <a:srcRect l="10579" t="3241" r="67000" b="65789"/>
          <a:stretch/>
        </p:blipFill>
        <p:spPr>
          <a:xfrm>
            <a:off x="1252738" y="1325563"/>
            <a:ext cx="10163571" cy="3948401"/>
          </a:xfrm>
          <a:prstGeom prst="rect">
            <a:avLst/>
          </a:prstGeom>
        </p:spPr>
      </p:pic>
      <p:sp>
        <p:nvSpPr>
          <p:cNvPr id="3" name="Metin kutusu 2">
            <a:extLst>
              <a:ext uri="{FF2B5EF4-FFF2-40B4-BE49-F238E27FC236}">
                <a16:creationId xmlns:a16="http://schemas.microsoft.com/office/drawing/2014/main" id="{A365DB31-55C6-8A94-88B8-9E640AAEB66E}"/>
              </a:ext>
            </a:extLst>
          </p:cNvPr>
          <p:cNvSpPr txBox="1"/>
          <p:nvPr/>
        </p:nvSpPr>
        <p:spPr>
          <a:xfrm>
            <a:off x="3029900" y="5803271"/>
            <a:ext cx="6609245" cy="369332"/>
          </a:xfrm>
          <a:prstGeom prst="rect">
            <a:avLst/>
          </a:prstGeom>
          <a:noFill/>
        </p:spPr>
        <p:txBody>
          <a:bodyPr wrap="none" rtlCol="0">
            <a:spAutoFit/>
          </a:bodyPr>
          <a:lstStyle/>
          <a:p>
            <a:r>
              <a:rPr lang="tr-TR" dirty="0"/>
              <a:t>- Yapılacak iş kaydına durum eklemesi yapılıp takip etmesi kolay edilir.</a:t>
            </a:r>
          </a:p>
        </p:txBody>
      </p:sp>
    </p:spTree>
    <p:extLst>
      <p:ext uri="{BB962C8B-B14F-4D97-AF65-F5344CB8AC3E}">
        <p14:creationId xmlns:p14="http://schemas.microsoft.com/office/powerpoint/2010/main" val="1930886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81EE2-4B22-EBD6-16AF-086C05D839C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FBEF56E-88AD-43C9-C9A0-39B0C0BEB6B0}"/>
              </a:ext>
            </a:extLst>
          </p:cNvPr>
          <p:cNvSpPr>
            <a:spLocks noGrp="1"/>
          </p:cNvSpPr>
          <p:nvPr>
            <p:ph type="title"/>
          </p:nvPr>
        </p:nvSpPr>
        <p:spPr>
          <a:xfrm>
            <a:off x="0" y="0"/>
            <a:ext cx="12192000" cy="1325563"/>
          </a:xfrm>
        </p:spPr>
        <p:txBody>
          <a:bodyPr/>
          <a:lstStyle/>
          <a:p>
            <a:pPr algn="ctr"/>
            <a:r>
              <a:rPr lang="tr-TR" b="1" dirty="0" err="1"/>
              <a:t>Repository</a:t>
            </a:r>
            <a:r>
              <a:rPr lang="tr-TR" b="1" dirty="0"/>
              <a:t> </a:t>
            </a:r>
            <a:r>
              <a:rPr lang="tr-TR" b="1" dirty="0" err="1"/>
              <a:t>Layer</a:t>
            </a:r>
            <a:endParaRPr lang="tr-TR" b="1" dirty="0"/>
          </a:p>
        </p:txBody>
      </p:sp>
      <p:pic>
        <p:nvPicPr>
          <p:cNvPr id="6" name="Resim 5">
            <a:extLst>
              <a:ext uri="{FF2B5EF4-FFF2-40B4-BE49-F238E27FC236}">
                <a16:creationId xmlns:a16="http://schemas.microsoft.com/office/drawing/2014/main" id="{E9ED5FCF-4563-8592-4221-DFDBBC1EDEF1}"/>
              </a:ext>
            </a:extLst>
          </p:cNvPr>
          <p:cNvPicPr>
            <a:picLocks noChangeAspect="1"/>
          </p:cNvPicPr>
          <p:nvPr/>
        </p:nvPicPr>
        <p:blipFill>
          <a:blip r:embed="rId2"/>
          <a:srcRect l="10343" t="16246" r="72762" b="26491"/>
          <a:stretch/>
        </p:blipFill>
        <p:spPr>
          <a:xfrm>
            <a:off x="6305437" y="1246511"/>
            <a:ext cx="5886563" cy="5611489"/>
          </a:xfrm>
          <a:prstGeom prst="rect">
            <a:avLst/>
          </a:prstGeom>
        </p:spPr>
      </p:pic>
      <p:sp>
        <p:nvSpPr>
          <p:cNvPr id="4" name="Metin kutusu 3">
            <a:extLst>
              <a:ext uri="{FF2B5EF4-FFF2-40B4-BE49-F238E27FC236}">
                <a16:creationId xmlns:a16="http://schemas.microsoft.com/office/drawing/2014/main" id="{414812F4-5132-C68E-BD70-267C25577BA6}"/>
              </a:ext>
            </a:extLst>
          </p:cNvPr>
          <p:cNvSpPr txBox="1"/>
          <p:nvPr/>
        </p:nvSpPr>
        <p:spPr>
          <a:xfrm>
            <a:off x="103965" y="2795913"/>
            <a:ext cx="6097508" cy="1295868"/>
          </a:xfrm>
          <a:prstGeom prst="rect">
            <a:avLst/>
          </a:prstGeom>
          <a:noFill/>
        </p:spPr>
        <p:txBody>
          <a:bodyPr wrap="square">
            <a:spAutoFit/>
          </a:bodyPr>
          <a:lstStyle/>
          <a:p>
            <a:pPr>
              <a:lnSpc>
                <a:spcPct val="150000"/>
              </a:lnSpc>
            </a:pPr>
            <a:r>
              <a:rPr lang="tr-TR" b="1" dirty="0" err="1"/>
              <a:t>Repository</a:t>
            </a:r>
            <a:r>
              <a:rPr lang="tr-TR" b="1" dirty="0"/>
              <a:t> Katmanı </a:t>
            </a:r>
            <a:r>
              <a:rPr lang="tr-TR" dirty="0"/>
              <a:t>sayesinde temel CRUD işlemleri dışında hem sürelerine göre </a:t>
            </a:r>
            <a:r>
              <a:rPr lang="tr-TR" dirty="0" err="1"/>
              <a:t>hemde</a:t>
            </a:r>
            <a:r>
              <a:rPr lang="tr-TR" dirty="0"/>
              <a:t> durumlarına göre filtreleme yapan veri tabanı işlemleri gerçekleştirilir.</a:t>
            </a:r>
          </a:p>
        </p:txBody>
      </p:sp>
    </p:spTree>
    <p:extLst>
      <p:ext uri="{BB962C8B-B14F-4D97-AF65-F5344CB8AC3E}">
        <p14:creationId xmlns:p14="http://schemas.microsoft.com/office/powerpoint/2010/main" val="1057932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F67B5-DB87-C013-1AAF-B5F763893F65}"/>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2DF6738-D3FE-3B89-58E3-33270F173C5B}"/>
              </a:ext>
            </a:extLst>
          </p:cNvPr>
          <p:cNvSpPr>
            <a:spLocks noGrp="1"/>
          </p:cNvSpPr>
          <p:nvPr>
            <p:ph type="title"/>
          </p:nvPr>
        </p:nvSpPr>
        <p:spPr>
          <a:xfrm>
            <a:off x="0" y="0"/>
            <a:ext cx="12192000" cy="1325563"/>
          </a:xfrm>
        </p:spPr>
        <p:txBody>
          <a:bodyPr/>
          <a:lstStyle/>
          <a:p>
            <a:pPr algn="ctr"/>
            <a:r>
              <a:rPr lang="tr-TR" b="1" dirty="0"/>
              <a:t>Business </a:t>
            </a:r>
            <a:r>
              <a:rPr lang="tr-TR" b="1" dirty="0" err="1"/>
              <a:t>Layer</a:t>
            </a:r>
            <a:endParaRPr lang="tr-TR" b="1" dirty="0"/>
          </a:p>
        </p:txBody>
      </p:sp>
      <p:pic>
        <p:nvPicPr>
          <p:cNvPr id="5" name="Resim 4">
            <a:extLst>
              <a:ext uri="{FF2B5EF4-FFF2-40B4-BE49-F238E27FC236}">
                <a16:creationId xmlns:a16="http://schemas.microsoft.com/office/drawing/2014/main" id="{F479359B-D3CC-2916-F75A-3B934B67ABAE}"/>
              </a:ext>
            </a:extLst>
          </p:cNvPr>
          <p:cNvPicPr>
            <a:picLocks noChangeAspect="1"/>
          </p:cNvPicPr>
          <p:nvPr/>
        </p:nvPicPr>
        <p:blipFill>
          <a:blip r:embed="rId2"/>
          <a:srcRect l="11053" t="7824" r="58175" b="6842"/>
          <a:stretch/>
        </p:blipFill>
        <p:spPr>
          <a:xfrm>
            <a:off x="5993395" y="1416097"/>
            <a:ext cx="6060094" cy="4726393"/>
          </a:xfrm>
          <a:prstGeom prst="rect">
            <a:avLst/>
          </a:prstGeom>
        </p:spPr>
      </p:pic>
      <p:sp>
        <p:nvSpPr>
          <p:cNvPr id="4" name="Metin kutusu 3">
            <a:extLst>
              <a:ext uri="{FF2B5EF4-FFF2-40B4-BE49-F238E27FC236}">
                <a16:creationId xmlns:a16="http://schemas.microsoft.com/office/drawing/2014/main" id="{17E9195D-2C27-D786-031F-47A7432E0D6F}"/>
              </a:ext>
            </a:extLst>
          </p:cNvPr>
          <p:cNvSpPr txBox="1"/>
          <p:nvPr/>
        </p:nvSpPr>
        <p:spPr>
          <a:xfrm>
            <a:off x="0" y="1794330"/>
            <a:ext cx="6097508" cy="3788858"/>
          </a:xfrm>
          <a:prstGeom prst="rect">
            <a:avLst/>
          </a:prstGeom>
          <a:noFill/>
        </p:spPr>
        <p:txBody>
          <a:bodyPr wrap="square">
            <a:spAutoFit/>
          </a:bodyPr>
          <a:lstStyle/>
          <a:p>
            <a:pPr>
              <a:lnSpc>
                <a:spcPct val="150000"/>
              </a:lnSpc>
            </a:pPr>
            <a:r>
              <a:rPr lang="tr-TR" b="1" dirty="0" err="1"/>
              <a:t>createTodo</a:t>
            </a:r>
            <a:r>
              <a:rPr lang="tr-TR" dirty="0"/>
              <a:t>: Yeni bir </a:t>
            </a:r>
            <a:r>
              <a:rPr lang="tr-TR" dirty="0" err="1"/>
              <a:t>todo</a:t>
            </a:r>
            <a:r>
              <a:rPr lang="tr-TR" dirty="0"/>
              <a:t> oluşturur, </a:t>
            </a:r>
            <a:r>
              <a:rPr lang="tr-TR" dirty="0" err="1"/>
              <a:t>veritabanına</a:t>
            </a:r>
            <a:r>
              <a:rPr lang="tr-TR" dirty="0"/>
              <a:t> kaydeder ve oluşturulan </a:t>
            </a:r>
            <a:r>
              <a:rPr lang="tr-TR" dirty="0" err="1"/>
              <a:t>todo'nun</a:t>
            </a:r>
            <a:r>
              <a:rPr lang="tr-TR" dirty="0"/>
              <a:t> detaylarını içeren bir yanıt döner.</a:t>
            </a:r>
          </a:p>
          <a:p>
            <a:pPr>
              <a:lnSpc>
                <a:spcPct val="150000"/>
              </a:lnSpc>
            </a:pPr>
            <a:r>
              <a:rPr lang="tr-TR" b="1" dirty="0" err="1"/>
              <a:t>updateTodo</a:t>
            </a:r>
            <a:r>
              <a:rPr lang="tr-TR" dirty="0"/>
              <a:t>: Var olan bir </a:t>
            </a:r>
            <a:r>
              <a:rPr lang="tr-TR" dirty="0" err="1"/>
              <a:t>todo'yu</a:t>
            </a:r>
            <a:r>
              <a:rPr lang="tr-TR" dirty="0"/>
              <a:t> günceller, </a:t>
            </a:r>
            <a:r>
              <a:rPr lang="tr-TR" dirty="0" err="1"/>
              <a:t>veritabanında</a:t>
            </a:r>
            <a:r>
              <a:rPr lang="tr-TR" dirty="0"/>
              <a:t> kaydeder ve güncellenmiş </a:t>
            </a:r>
            <a:r>
              <a:rPr lang="tr-TR" dirty="0" err="1"/>
              <a:t>todo'nun</a:t>
            </a:r>
            <a:r>
              <a:rPr lang="tr-TR" dirty="0"/>
              <a:t> detaylarını içeren bir yanıt döner.</a:t>
            </a:r>
          </a:p>
          <a:p>
            <a:pPr>
              <a:lnSpc>
                <a:spcPct val="150000"/>
              </a:lnSpc>
            </a:pPr>
            <a:r>
              <a:rPr lang="tr-TR" b="1" dirty="0" err="1"/>
              <a:t>deletedTodo</a:t>
            </a:r>
            <a:r>
              <a:rPr lang="tr-TR" dirty="0"/>
              <a:t>: Belirtilen </a:t>
            </a:r>
            <a:r>
              <a:rPr lang="tr-TR" dirty="0" err="1"/>
              <a:t>ID'ye</a:t>
            </a:r>
            <a:r>
              <a:rPr lang="tr-TR" dirty="0"/>
              <a:t> sahip bir </a:t>
            </a:r>
            <a:r>
              <a:rPr lang="tr-TR" dirty="0" err="1"/>
              <a:t>todo'yu</a:t>
            </a:r>
            <a:r>
              <a:rPr lang="tr-TR" dirty="0"/>
              <a:t> bulur, siler ve hata durumunda bir istisna fırlatır.</a:t>
            </a:r>
          </a:p>
          <a:p>
            <a:pPr>
              <a:lnSpc>
                <a:spcPct val="150000"/>
              </a:lnSpc>
            </a:pPr>
            <a:r>
              <a:rPr lang="tr-TR" b="1" dirty="0" err="1"/>
              <a:t>getAllListTodo</a:t>
            </a:r>
            <a:r>
              <a:rPr lang="tr-TR" dirty="0"/>
              <a:t>: </a:t>
            </a:r>
            <a:r>
              <a:rPr lang="tr-TR" dirty="0" err="1"/>
              <a:t>Veritabanındaki</a:t>
            </a:r>
            <a:r>
              <a:rPr lang="tr-TR" dirty="0"/>
              <a:t> tüm </a:t>
            </a:r>
            <a:r>
              <a:rPr lang="tr-TR" dirty="0" err="1"/>
              <a:t>todo'ları</a:t>
            </a:r>
            <a:r>
              <a:rPr lang="tr-TR" dirty="0"/>
              <a:t> getirir ve bunları uygun bir yanıt formatına dönüştürerek döner.</a:t>
            </a:r>
          </a:p>
        </p:txBody>
      </p:sp>
    </p:spTree>
    <p:extLst>
      <p:ext uri="{BB962C8B-B14F-4D97-AF65-F5344CB8AC3E}">
        <p14:creationId xmlns:p14="http://schemas.microsoft.com/office/powerpoint/2010/main" val="1842517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98F09-0379-BF47-8059-ED7F16E8F4EB}"/>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DAE9B1F-1C2F-D538-2468-B6A55E5E734F}"/>
              </a:ext>
            </a:extLst>
          </p:cNvPr>
          <p:cNvSpPr>
            <a:spLocks noGrp="1"/>
          </p:cNvSpPr>
          <p:nvPr>
            <p:ph type="title"/>
          </p:nvPr>
        </p:nvSpPr>
        <p:spPr>
          <a:xfrm>
            <a:off x="-1" y="0"/>
            <a:ext cx="12191999" cy="1450757"/>
          </a:xfrm>
        </p:spPr>
        <p:txBody>
          <a:bodyPr/>
          <a:lstStyle/>
          <a:p>
            <a:pPr algn="ctr"/>
            <a:r>
              <a:rPr lang="tr-TR" b="1" dirty="0"/>
              <a:t>Controller </a:t>
            </a:r>
            <a:r>
              <a:rPr lang="tr-TR" b="1" dirty="0" err="1"/>
              <a:t>Layer</a:t>
            </a:r>
            <a:endParaRPr lang="tr-TR" b="1" dirty="0"/>
          </a:p>
        </p:txBody>
      </p:sp>
      <p:pic>
        <p:nvPicPr>
          <p:cNvPr id="5" name="Resim 4">
            <a:extLst>
              <a:ext uri="{FF2B5EF4-FFF2-40B4-BE49-F238E27FC236}">
                <a16:creationId xmlns:a16="http://schemas.microsoft.com/office/drawing/2014/main" id="{D1427263-A7A8-71AC-DE45-FBFFA86D892A}"/>
              </a:ext>
            </a:extLst>
          </p:cNvPr>
          <p:cNvPicPr>
            <a:picLocks noChangeAspect="1"/>
          </p:cNvPicPr>
          <p:nvPr/>
        </p:nvPicPr>
        <p:blipFill>
          <a:blip r:embed="rId2"/>
          <a:srcRect l="11684" t="9509" r="52395" b="6842"/>
          <a:stretch/>
        </p:blipFill>
        <p:spPr>
          <a:xfrm>
            <a:off x="5234473" y="1268715"/>
            <a:ext cx="6957526" cy="5136279"/>
          </a:xfrm>
          <a:prstGeom prst="rect">
            <a:avLst/>
          </a:prstGeom>
        </p:spPr>
      </p:pic>
      <p:sp>
        <p:nvSpPr>
          <p:cNvPr id="4" name="Metin kutusu 3">
            <a:extLst>
              <a:ext uri="{FF2B5EF4-FFF2-40B4-BE49-F238E27FC236}">
                <a16:creationId xmlns:a16="http://schemas.microsoft.com/office/drawing/2014/main" id="{AC405F6E-1E28-8B58-A840-62948EB813C1}"/>
              </a:ext>
            </a:extLst>
          </p:cNvPr>
          <p:cNvSpPr txBox="1"/>
          <p:nvPr/>
        </p:nvSpPr>
        <p:spPr>
          <a:xfrm>
            <a:off x="74644" y="1111430"/>
            <a:ext cx="5159829" cy="545085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tr-TR" b="1" dirty="0"/>
              <a:t>@GetMapping("/by-started-time"): </a:t>
            </a:r>
            <a:r>
              <a:rPr lang="tr-TR" dirty="0"/>
              <a:t>Başlangıç tarihine göre </a:t>
            </a:r>
            <a:r>
              <a:rPr lang="tr-TR" dirty="0" err="1"/>
              <a:t>todo'ları</a:t>
            </a:r>
            <a:r>
              <a:rPr lang="tr-TR" dirty="0"/>
              <a:t> getirir ve yanıt olarak döner. (HTTP GET)</a:t>
            </a:r>
          </a:p>
          <a:p>
            <a:pPr marL="285750" indent="-285750">
              <a:lnSpc>
                <a:spcPct val="150000"/>
              </a:lnSpc>
              <a:buFont typeface="Arial" panose="020B0604020202020204" pitchFamily="34" charset="0"/>
              <a:buChar char="•"/>
            </a:pPr>
            <a:r>
              <a:rPr lang="tr-TR" b="1" dirty="0"/>
              <a:t>@GetMapping("/by-finish-time"): </a:t>
            </a:r>
            <a:r>
              <a:rPr lang="tr-TR" dirty="0"/>
              <a:t>Bitiş tarihine göre </a:t>
            </a:r>
            <a:r>
              <a:rPr lang="tr-TR" dirty="0" err="1"/>
              <a:t>todo'ları</a:t>
            </a:r>
            <a:r>
              <a:rPr lang="tr-TR" dirty="0"/>
              <a:t> getirir ve yanıt olarak döner. (HTTP GET)</a:t>
            </a:r>
          </a:p>
          <a:p>
            <a:pPr marL="285750" indent="-285750">
              <a:lnSpc>
                <a:spcPct val="150000"/>
              </a:lnSpc>
              <a:buFont typeface="Arial" panose="020B0604020202020204" pitchFamily="34" charset="0"/>
              <a:buChar char="•"/>
            </a:pPr>
            <a:r>
              <a:rPr lang="tr-TR" b="1" dirty="0"/>
              <a:t>@DeleteMapping("/delete/todo/{id}"): </a:t>
            </a:r>
            <a:r>
              <a:rPr lang="tr-TR" dirty="0"/>
              <a:t>Belirtilen </a:t>
            </a:r>
            <a:r>
              <a:rPr lang="tr-TR" dirty="0" err="1"/>
              <a:t>ID'ye</a:t>
            </a:r>
            <a:r>
              <a:rPr lang="tr-TR" dirty="0"/>
              <a:t> sahip bir </a:t>
            </a:r>
            <a:r>
              <a:rPr lang="tr-TR" dirty="0" err="1"/>
              <a:t>todo'yu</a:t>
            </a:r>
            <a:r>
              <a:rPr lang="tr-TR" dirty="0"/>
              <a:t> siler. (HTTP DELETE)</a:t>
            </a:r>
          </a:p>
          <a:p>
            <a:pPr marL="285750" indent="-285750">
              <a:lnSpc>
                <a:spcPct val="150000"/>
              </a:lnSpc>
              <a:buFont typeface="Arial" panose="020B0604020202020204" pitchFamily="34" charset="0"/>
              <a:buChar char="•"/>
            </a:pPr>
            <a:r>
              <a:rPr lang="tr-TR" b="1" dirty="0"/>
              <a:t>@PostMapping("/create/todo"): </a:t>
            </a:r>
            <a:r>
              <a:rPr lang="tr-TR" dirty="0"/>
              <a:t>Yeni bir </a:t>
            </a:r>
            <a:r>
              <a:rPr lang="tr-TR" dirty="0" err="1"/>
              <a:t>todo</a:t>
            </a:r>
            <a:r>
              <a:rPr lang="tr-TR" dirty="0"/>
              <a:t> oluşturur ve yanıt olarak döner. (HTTP POST)</a:t>
            </a:r>
          </a:p>
          <a:p>
            <a:pPr marL="285750" indent="-285750">
              <a:lnSpc>
                <a:spcPct val="150000"/>
              </a:lnSpc>
              <a:buFont typeface="Arial" panose="020B0604020202020204" pitchFamily="34" charset="0"/>
              <a:buChar char="•"/>
            </a:pPr>
            <a:r>
              <a:rPr lang="tr-TR" b="1" dirty="0"/>
              <a:t>@PutMapping("/update/todo/{id}"): </a:t>
            </a:r>
            <a:r>
              <a:rPr lang="tr-TR" dirty="0"/>
              <a:t>Var olan bir </a:t>
            </a:r>
            <a:r>
              <a:rPr lang="tr-TR" dirty="0" err="1"/>
              <a:t>todo'yu</a:t>
            </a:r>
            <a:r>
              <a:rPr lang="tr-TR" dirty="0"/>
              <a:t> günceller ve yanıt olarak döner. (HTTP PUT)</a:t>
            </a:r>
          </a:p>
        </p:txBody>
      </p:sp>
    </p:spTree>
    <p:extLst>
      <p:ext uri="{BB962C8B-B14F-4D97-AF65-F5344CB8AC3E}">
        <p14:creationId xmlns:p14="http://schemas.microsoft.com/office/powerpoint/2010/main" val="3266911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889FF14-6DA6-6FEE-C0C8-CF1967D77637}"/>
              </a:ext>
            </a:extLst>
          </p:cNvPr>
          <p:cNvSpPr>
            <a:spLocks noGrp="1"/>
          </p:cNvSpPr>
          <p:nvPr>
            <p:ph type="title"/>
          </p:nvPr>
        </p:nvSpPr>
        <p:spPr>
          <a:xfrm>
            <a:off x="0" y="18256"/>
            <a:ext cx="12192000" cy="615488"/>
          </a:xfrm>
        </p:spPr>
        <p:txBody>
          <a:bodyPr>
            <a:normAutofit fontScale="90000"/>
          </a:bodyPr>
          <a:lstStyle/>
          <a:p>
            <a:pPr algn="ctr"/>
            <a:r>
              <a:rPr lang="tr-TR" b="1" dirty="0" err="1"/>
              <a:t>Endpointler</a:t>
            </a:r>
            <a:endParaRPr lang="tr-TR" b="1" dirty="0"/>
          </a:p>
        </p:txBody>
      </p:sp>
      <p:pic>
        <p:nvPicPr>
          <p:cNvPr id="5" name="Resim 4">
            <a:extLst>
              <a:ext uri="{FF2B5EF4-FFF2-40B4-BE49-F238E27FC236}">
                <a16:creationId xmlns:a16="http://schemas.microsoft.com/office/drawing/2014/main" id="{F168EC31-C262-1DD1-A3D2-7F348AAB85E1}"/>
              </a:ext>
            </a:extLst>
          </p:cNvPr>
          <p:cNvPicPr>
            <a:picLocks noChangeAspect="1"/>
          </p:cNvPicPr>
          <p:nvPr/>
        </p:nvPicPr>
        <p:blipFill>
          <a:blip r:embed="rId2"/>
          <a:srcRect l="6000" t="17649" r="56500" b="14982"/>
          <a:stretch/>
        </p:blipFill>
        <p:spPr>
          <a:xfrm>
            <a:off x="5993395" y="1053570"/>
            <a:ext cx="6198605" cy="5774491"/>
          </a:xfrm>
          <a:prstGeom prst="rect">
            <a:avLst/>
          </a:prstGeom>
        </p:spPr>
      </p:pic>
      <p:sp>
        <p:nvSpPr>
          <p:cNvPr id="8" name="Metin kutusu 7">
            <a:extLst>
              <a:ext uri="{FF2B5EF4-FFF2-40B4-BE49-F238E27FC236}">
                <a16:creationId xmlns:a16="http://schemas.microsoft.com/office/drawing/2014/main" id="{B4B6C9C0-93E7-0B87-6A4D-58F1BEE08BC7}"/>
              </a:ext>
            </a:extLst>
          </p:cNvPr>
          <p:cNvSpPr txBox="1"/>
          <p:nvPr/>
        </p:nvSpPr>
        <p:spPr>
          <a:xfrm>
            <a:off x="0" y="1053570"/>
            <a:ext cx="6097604" cy="55527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tr-TR" sz="1400" b="1" dirty="0"/>
              <a:t>PUT /</a:t>
            </a:r>
            <a:r>
              <a:rPr lang="tr-TR" sz="1400" b="1" dirty="0" err="1"/>
              <a:t>api</a:t>
            </a:r>
            <a:r>
              <a:rPr lang="tr-TR" sz="1400" b="1" dirty="0"/>
              <a:t>/v1/</a:t>
            </a:r>
            <a:r>
              <a:rPr lang="tr-TR" sz="1400" b="1" dirty="0" err="1"/>
              <a:t>todo</a:t>
            </a:r>
            <a:r>
              <a:rPr lang="tr-TR" sz="1400" b="1" dirty="0"/>
              <a:t>/</a:t>
            </a:r>
            <a:r>
              <a:rPr lang="tr-TR" sz="1400" b="1" dirty="0" err="1"/>
              <a:t>update</a:t>
            </a:r>
            <a:r>
              <a:rPr lang="tr-TR" sz="1400" b="1" dirty="0"/>
              <a:t>/</a:t>
            </a:r>
            <a:r>
              <a:rPr lang="tr-TR" sz="1400" b="1" dirty="0" err="1"/>
              <a:t>todo</a:t>
            </a:r>
            <a:r>
              <a:rPr lang="tr-TR" sz="1400" b="1" dirty="0"/>
              <a:t>/{id}: </a:t>
            </a:r>
            <a:r>
              <a:rPr lang="tr-TR" sz="1400" dirty="0"/>
              <a:t>Belirtilen </a:t>
            </a:r>
            <a:r>
              <a:rPr lang="tr-TR" sz="1400" dirty="0" err="1"/>
              <a:t>ID'ye</a:t>
            </a:r>
            <a:r>
              <a:rPr lang="tr-TR" sz="1400" dirty="0"/>
              <a:t> sahip </a:t>
            </a:r>
            <a:r>
              <a:rPr lang="tr-TR" sz="1400" dirty="0" err="1"/>
              <a:t>todo'yu</a:t>
            </a:r>
            <a:r>
              <a:rPr lang="tr-TR" sz="1400" dirty="0"/>
              <a:t> günceller.</a:t>
            </a:r>
          </a:p>
          <a:p>
            <a:pPr marL="285750" indent="-285750">
              <a:lnSpc>
                <a:spcPct val="150000"/>
              </a:lnSpc>
              <a:buFont typeface="Arial" panose="020B0604020202020204" pitchFamily="34" charset="0"/>
              <a:buChar char="•"/>
            </a:pPr>
            <a:r>
              <a:rPr lang="tr-TR" sz="1400" b="1" dirty="0"/>
              <a:t>POST /</a:t>
            </a:r>
            <a:r>
              <a:rPr lang="tr-TR" sz="1400" b="1" dirty="0" err="1"/>
              <a:t>api</a:t>
            </a:r>
            <a:r>
              <a:rPr lang="tr-TR" sz="1400" b="1" dirty="0"/>
              <a:t>/v1/</a:t>
            </a:r>
            <a:r>
              <a:rPr lang="tr-TR" sz="1400" b="1" dirty="0" err="1"/>
              <a:t>todo</a:t>
            </a:r>
            <a:r>
              <a:rPr lang="tr-TR" sz="1400" b="1" dirty="0"/>
              <a:t>/</a:t>
            </a:r>
            <a:r>
              <a:rPr lang="tr-TR" sz="1400" b="1" dirty="0" err="1"/>
              <a:t>create</a:t>
            </a:r>
            <a:r>
              <a:rPr lang="tr-TR" sz="1400" b="1" dirty="0"/>
              <a:t>/</a:t>
            </a:r>
            <a:r>
              <a:rPr lang="tr-TR" sz="1400" b="1" dirty="0" err="1"/>
              <a:t>todo</a:t>
            </a:r>
            <a:r>
              <a:rPr lang="tr-TR" sz="1400" dirty="0"/>
              <a:t>: Yeni bir </a:t>
            </a:r>
            <a:r>
              <a:rPr lang="tr-TR" sz="1400" dirty="0" err="1"/>
              <a:t>todo</a:t>
            </a:r>
            <a:r>
              <a:rPr lang="tr-TR" sz="1400" dirty="0"/>
              <a:t> oluşturur.</a:t>
            </a:r>
          </a:p>
          <a:p>
            <a:pPr marL="285750" indent="-285750">
              <a:lnSpc>
                <a:spcPct val="150000"/>
              </a:lnSpc>
              <a:buFont typeface="Arial" panose="020B0604020202020204" pitchFamily="34" charset="0"/>
              <a:buChar char="•"/>
            </a:pPr>
            <a:r>
              <a:rPr lang="tr-TR" sz="1400" b="1" dirty="0"/>
              <a:t>GET /</a:t>
            </a:r>
            <a:r>
              <a:rPr lang="tr-TR" sz="1400" b="1" dirty="0" err="1"/>
              <a:t>api</a:t>
            </a:r>
            <a:r>
              <a:rPr lang="tr-TR" sz="1400" b="1" dirty="0"/>
              <a:t>/v1/</a:t>
            </a:r>
            <a:r>
              <a:rPr lang="tr-TR" sz="1400" b="1" dirty="0" err="1"/>
              <a:t>todo</a:t>
            </a:r>
            <a:r>
              <a:rPr lang="tr-TR" sz="1400" b="1" dirty="0"/>
              <a:t>/</a:t>
            </a:r>
            <a:r>
              <a:rPr lang="tr-TR" sz="1400" b="1" dirty="0" err="1"/>
              <a:t>list</a:t>
            </a:r>
            <a:r>
              <a:rPr lang="tr-TR" sz="1400" b="1" dirty="0"/>
              <a:t>/</a:t>
            </a:r>
            <a:r>
              <a:rPr lang="tr-TR" sz="1400" b="1" dirty="0" err="1"/>
              <a:t>all</a:t>
            </a:r>
            <a:r>
              <a:rPr lang="tr-TR" sz="1400" b="1" dirty="0"/>
              <a:t>/</a:t>
            </a:r>
            <a:r>
              <a:rPr lang="tr-TR" sz="1400" b="1" dirty="0" err="1"/>
              <a:t>todo</a:t>
            </a:r>
            <a:r>
              <a:rPr lang="tr-TR" sz="1400" b="1" dirty="0"/>
              <a:t>: </a:t>
            </a:r>
            <a:r>
              <a:rPr lang="tr-TR" sz="1400" dirty="0"/>
              <a:t>Tüm </a:t>
            </a:r>
            <a:r>
              <a:rPr lang="tr-TR" sz="1400" dirty="0" err="1"/>
              <a:t>todo'ları</a:t>
            </a:r>
            <a:r>
              <a:rPr lang="tr-TR" sz="1400" dirty="0"/>
              <a:t> listeler.</a:t>
            </a:r>
          </a:p>
          <a:p>
            <a:pPr marL="285750" indent="-285750">
              <a:lnSpc>
                <a:spcPct val="150000"/>
              </a:lnSpc>
              <a:buFont typeface="Arial" panose="020B0604020202020204" pitchFamily="34" charset="0"/>
              <a:buChar char="•"/>
            </a:pPr>
            <a:r>
              <a:rPr lang="tr-TR" sz="1400" b="1" dirty="0"/>
              <a:t>GET /</a:t>
            </a:r>
            <a:r>
              <a:rPr lang="tr-TR" sz="1400" b="1" dirty="0" err="1"/>
              <a:t>api</a:t>
            </a:r>
            <a:r>
              <a:rPr lang="tr-TR" sz="1400" b="1" dirty="0"/>
              <a:t>/v1/</a:t>
            </a:r>
            <a:r>
              <a:rPr lang="tr-TR" sz="1400" b="1" dirty="0" err="1"/>
              <a:t>todo</a:t>
            </a:r>
            <a:r>
              <a:rPr lang="tr-TR" sz="1400" b="1" dirty="0"/>
              <a:t>/</a:t>
            </a:r>
            <a:r>
              <a:rPr lang="tr-TR" sz="1400" b="1" dirty="0" err="1"/>
              <a:t>get</a:t>
            </a:r>
            <a:r>
              <a:rPr lang="tr-TR" sz="1400" b="1" dirty="0"/>
              <a:t>/</a:t>
            </a:r>
            <a:r>
              <a:rPr lang="tr-TR" sz="1400" b="1" dirty="0" err="1"/>
              <a:t>by</a:t>
            </a:r>
            <a:r>
              <a:rPr lang="tr-TR" sz="1400" b="1" dirty="0"/>
              <a:t>/{id}: </a:t>
            </a:r>
            <a:r>
              <a:rPr lang="tr-TR" sz="1400" dirty="0"/>
              <a:t>Belirtilen </a:t>
            </a:r>
            <a:r>
              <a:rPr lang="tr-TR" sz="1400" dirty="0" err="1"/>
              <a:t>ID'ye</a:t>
            </a:r>
            <a:r>
              <a:rPr lang="tr-TR" sz="1400" dirty="0"/>
              <a:t> sahip </a:t>
            </a:r>
            <a:r>
              <a:rPr lang="tr-TR" sz="1400" dirty="0" err="1"/>
              <a:t>todo'yu</a:t>
            </a:r>
            <a:r>
              <a:rPr lang="tr-TR" sz="1400" dirty="0"/>
              <a:t> getirir.</a:t>
            </a:r>
          </a:p>
          <a:p>
            <a:pPr marL="285750" indent="-285750">
              <a:lnSpc>
                <a:spcPct val="150000"/>
              </a:lnSpc>
              <a:buFont typeface="Arial" panose="020B0604020202020204" pitchFamily="34" charset="0"/>
              <a:buChar char="•"/>
            </a:pPr>
            <a:r>
              <a:rPr lang="tr-TR" sz="1400" b="1" dirty="0"/>
              <a:t>GET /</a:t>
            </a:r>
            <a:r>
              <a:rPr lang="tr-TR" sz="1400" b="1" dirty="0" err="1"/>
              <a:t>api</a:t>
            </a:r>
            <a:r>
              <a:rPr lang="tr-TR" sz="1400" b="1" dirty="0"/>
              <a:t>/v1/</a:t>
            </a:r>
            <a:r>
              <a:rPr lang="tr-TR" sz="1400" b="1" dirty="0" err="1"/>
              <a:t>todo</a:t>
            </a:r>
            <a:r>
              <a:rPr lang="tr-TR" sz="1400" b="1" dirty="0"/>
              <a:t>/</a:t>
            </a:r>
            <a:r>
              <a:rPr lang="tr-TR" sz="1400" b="1" dirty="0" err="1"/>
              <a:t>find</a:t>
            </a:r>
            <a:r>
              <a:rPr lang="tr-TR" sz="1400" b="1" dirty="0"/>
              <a:t>/</a:t>
            </a:r>
            <a:r>
              <a:rPr lang="tr-TR" sz="1400" b="1" dirty="0" err="1"/>
              <a:t>by</a:t>
            </a:r>
            <a:r>
              <a:rPr lang="tr-TR" sz="1400" b="1" dirty="0"/>
              <a:t>/</a:t>
            </a:r>
            <a:r>
              <a:rPr lang="tr-TR" sz="1400" b="1" dirty="0" err="1"/>
              <a:t>status</a:t>
            </a:r>
            <a:r>
              <a:rPr lang="tr-TR" sz="1400" b="1" dirty="0"/>
              <a:t>/</a:t>
            </a:r>
            <a:r>
              <a:rPr lang="tr-TR" sz="1400" b="1" dirty="0" err="1"/>
              <a:t>pending</a:t>
            </a:r>
            <a:r>
              <a:rPr lang="tr-TR" sz="1400" b="1" dirty="0"/>
              <a:t>/</a:t>
            </a:r>
            <a:r>
              <a:rPr lang="tr-TR" sz="1400" b="1" dirty="0" err="1"/>
              <a:t>jobs</a:t>
            </a:r>
            <a:r>
              <a:rPr lang="tr-TR" sz="1400" dirty="0"/>
              <a:t>: Durumu "</a:t>
            </a:r>
            <a:r>
              <a:rPr lang="tr-TR" sz="1400" dirty="0" err="1"/>
              <a:t>pending</a:t>
            </a:r>
            <a:r>
              <a:rPr lang="tr-TR" sz="1400" dirty="0"/>
              <a:t>" (beklemede) olan </a:t>
            </a:r>
            <a:r>
              <a:rPr lang="tr-TR" sz="1400" dirty="0" err="1"/>
              <a:t>todo'ları</a:t>
            </a:r>
            <a:r>
              <a:rPr lang="tr-TR" sz="1400" dirty="0"/>
              <a:t> getirir.</a:t>
            </a:r>
          </a:p>
          <a:p>
            <a:pPr marL="285750" indent="-285750">
              <a:lnSpc>
                <a:spcPct val="150000"/>
              </a:lnSpc>
              <a:buFont typeface="Arial" panose="020B0604020202020204" pitchFamily="34" charset="0"/>
              <a:buChar char="•"/>
            </a:pPr>
            <a:r>
              <a:rPr lang="tr-TR" sz="1400" b="1" dirty="0"/>
              <a:t>GET /</a:t>
            </a:r>
            <a:r>
              <a:rPr lang="tr-TR" sz="1400" b="1" dirty="0" err="1"/>
              <a:t>api</a:t>
            </a:r>
            <a:r>
              <a:rPr lang="tr-TR" sz="1400" b="1" dirty="0"/>
              <a:t>/v1/</a:t>
            </a:r>
            <a:r>
              <a:rPr lang="tr-TR" sz="1400" b="1" dirty="0" err="1"/>
              <a:t>todo</a:t>
            </a:r>
            <a:r>
              <a:rPr lang="tr-TR" sz="1400" b="1" dirty="0"/>
              <a:t>/</a:t>
            </a:r>
            <a:r>
              <a:rPr lang="tr-TR" sz="1400" b="1" dirty="0" err="1"/>
              <a:t>find</a:t>
            </a:r>
            <a:r>
              <a:rPr lang="tr-TR" sz="1400" b="1" dirty="0"/>
              <a:t>/</a:t>
            </a:r>
            <a:r>
              <a:rPr lang="tr-TR" sz="1400" b="1" dirty="0" err="1"/>
              <a:t>by</a:t>
            </a:r>
            <a:r>
              <a:rPr lang="tr-TR" sz="1400" b="1" dirty="0"/>
              <a:t>/</a:t>
            </a:r>
            <a:r>
              <a:rPr lang="tr-TR" sz="1400" b="1" dirty="0" err="1"/>
              <a:t>status</a:t>
            </a:r>
            <a:r>
              <a:rPr lang="tr-TR" sz="1400" b="1" dirty="0"/>
              <a:t>/</a:t>
            </a:r>
            <a:r>
              <a:rPr lang="tr-TR" sz="1400" b="1" dirty="0" err="1"/>
              <a:t>notStarted</a:t>
            </a:r>
            <a:r>
              <a:rPr lang="tr-TR" sz="1400" b="1" dirty="0"/>
              <a:t>/</a:t>
            </a:r>
            <a:r>
              <a:rPr lang="tr-TR" sz="1400" b="1" dirty="0" err="1"/>
              <a:t>jobs</a:t>
            </a:r>
            <a:r>
              <a:rPr lang="tr-TR" sz="1400" b="1" dirty="0"/>
              <a:t>: </a:t>
            </a:r>
            <a:r>
              <a:rPr lang="tr-TR" sz="1400" dirty="0"/>
              <a:t>Durumu "</a:t>
            </a:r>
            <a:r>
              <a:rPr lang="tr-TR" sz="1400" dirty="0" err="1"/>
              <a:t>notStarted</a:t>
            </a:r>
            <a:r>
              <a:rPr lang="tr-TR" sz="1400" dirty="0"/>
              <a:t>" (başlanmamış) olan </a:t>
            </a:r>
            <a:r>
              <a:rPr lang="tr-TR" sz="1400" dirty="0" err="1"/>
              <a:t>todo'ları</a:t>
            </a:r>
            <a:r>
              <a:rPr lang="tr-TR" sz="1400" dirty="0"/>
              <a:t> getirir.</a:t>
            </a:r>
          </a:p>
          <a:p>
            <a:pPr marL="285750" indent="-285750">
              <a:lnSpc>
                <a:spcPct val="150000"/>
              </a:lnSpc>
              <a:buFont typeface="Arial" panose="020B0604020202020204" pitchFamily="34" charset="0"/>
              <a:buChar char="•"/>
            </a:pPr>
            <a:r>
              <a:rPr lang="tr-TR" sz="1400" b="1" dirty="0"/>
              <a:t>GET /</a:t>
            </a:r>
            <a:r>
              <a:rPr lang="tr-TR" sz="1400" b="1" dirty="0" err="1"/>
              <a:t>api</a:t>
            </a:r>
            <a:r>
              <a:rPr lang="tr-TR" sz="1400" b="1" dirty="0"/>
              <a:t>/v1/</a:t>
            </a:r>
            <a:r>
              <a:rPr lang="tr-TR" sz="1400" b="1" dirty="0" err="1"/>
              <a:t>todo</a:t>
            </a:r>
            <a:r>
              <a:rPr lang="tr-TR" sz="1400" b="1" dirty="0"/>
              <a:t>/</a:t>
            </a:r>
            <a:r>
              <a:rPr lang="tr-TR" sz="1400" b="1" dirty="0" err="1"/>
              <a:t>find</a:t>
            </a:r>
            <a:r>
              <a:rPr lang="tr-TR" sz="1400" b="1" dirty="0"/>
              <a:t>/</a:t>
            </a:r>
            <a:r>
              <a:rPr lang="tr-TR" sz="1400" b="1" dirty="0" err="1"/>
              <a:t>by</a:t>
            </a:r>
            <a:r>
              <a:rPr lang="tr-TR" sz="1400" b="1" dirty="0"/>
              <a:t>/</a:t>
            </a:r>
            <a:r>
              <a:rPr lang="tr-TR" sz="1400" b="1" dirty="0" err="1"/>
              <a:t>status</a:t>
            </a:r>
            <a:r>
              <a:rPr lang="tr-TR" sz="1400" b="1" dirty="0"/>
              <a:t>/done/</a:t>
            </a:r>
            <a:r>
              <a:rPr lang="tr-TR" sz="1400" b="1" dirty="0" err="1"/>
              <a:t>jobs</a:t>
            </a:r>
            <a:r>
              <a:rPr lang="tr-TR" sz="1400" dirty="0"/>
              <a:t>: Durumu "done" (tamamlanmış) olan </a:t>
            </a:r>
            <a:r>
              <a:rPr lang="tr-TR" sz="1400" dirty="0" err="1"/>
              <a:t>todo'ları</a:t>
            </a:r>
            <a:r>
              <a:rPr lang="tr-TR" sz="1400" dirty="0"/>
              <a:t> getirir.</a:t>
            </a:r>
          </a:p>
          <a:p>
            <a:pPr marL="285750" indent="-285750">
              <a:lnSpc>
                <a:spcPct val="150000"/>
              </a:lnSpc>
              <a:buFont typeface="Arial" panose="020B0604020202020204" pitchFamily="34" charset="0"/>
              <a:buChar char="•"/>
            </a:pPr>
            <a:r>
              <a:rPr lang="tr-TR" sz="1400" b="1" dirty="0"/>
              <a:t>GET /</a:t>
            </a:r>
            <a:r>
              <a:rPr lang="tr-TR" sz="1400" b="1" dirty="0" err="1"/>
              <a:t>api</a:t>
            </a:r>
            <a:r>
              <a:rPr lang="tr-TR" sz="1400" b="1" dirty="0"/>
              <a:t>/v1/</a:t>
            </a:r>
            <a:r>
              <a:rPr lang="tr-TR" sz="1400" b="1" dirty="0" err="1"/>
              <a:t>todo</a:t>
            </a:r>
            <a:r>
              <a:rPr lang="tr-TR" sz="1400" b="1" dirty="0"/>
              <a:t>/</a:t>
            </a:r>
            <a:r>
              <a:rPr lang="tr-TR" sz="1400" b="1" dirty="0" err="1"/>
              <a:t>find</a:t>
            </a:r>
            <a:r>
              <a:rPr lang="tr-TR" sz="1400" b="1" dirty="0"/>
              <a:t>/</a:t>
            </a:r>
            <a:r>
              <a:rPr lang="tr-TR" sz="1400" b="1" dirty="0" err="1"/>
              <a:t>by</a:t>
            </a:r>
            <a:r>
              <a:rPr lang="tr-TR" sz="1400" b="1" dirty="0"/>
              <a:t>/</a:t>
            </a:r>
            <a:r>
              <a:rPr lang="tr-TR" sz="1400" b="1" dirty="0" err="1"/>
              <a:t>status</a:t>
            </a:r>
            <a:r>
              <a:rPr lang="tr-TR" sz="1400" b="1" dirty="0"/>
              <a:t>/</a:t>
            </a:r>
            <a:r>
              <a:rPr lang="tr-TR" sz="1400" b="1" dirty="0" err="1"/>
              <a:t>completed</a:t>
            </a:r>
            <a:r>
              <a:rPr lang="tr-TR" sz="1400" b="1" dirty="0"/>
              <a:t>/</a:t>
            </a:r>
            <a:r>
              <a:rPr lang="tr-TR" sz="1400" b="1" dirty="0" err="1"/>
              <a:t>jobs</a:t>
            </a:r>
            <a:r>
              <a:rPr lang="tr-TR" sz="1400" b="1" dirty="0"/>
              <a:t>: </a:t>
            </a:r>
            <a:r>
              <a:rPr lang="tr-TR" sz="1400" dirty="0"/>
              <a:t>Durumu "</a:t>
            </a:r>
            <a:r>
              <a:rPr lang="tr-TR" sz="1400" dirty="0" err="1"/>
              <a:t>completed</a:t>
            </a:r>
            <a:r>
              <a:rPr lang="tr-TR" sz="1400" dirty="0"/>
              <a:t>" (tamamlanmış) olan </a:t>
            </a:r>
            <a:r>
              <a:rPr lang="tr-TR" sz="1400" dirty="0" err="1"/>
              <a:t>todo'ları</a:t>
            </a:r>
            <a:r>
              <a:rPr lang="tr-TR" sz="1400" dirty="0"/>
              <a:t> getirir.</a:t>
            </a:r>
          </a:p>
          <a:p>
            <a:pPr marL="285750" indent="-285750">
              <a:lnSpc>
                <a:spcPct val="150000"/>
              </a:lnSpc>
              <a:buFont typeface="Arial" panose="020B0604020202020204" pitchFamily="34" charset="0"/>
              <a:buChar char="•"/>
            </a:pPr>
            <a:r>
              <a:rPr lang="tr-TR" sz="1400" b="1" dirty="0"/>
              <a:t>GET /</a:t>
            </a:r>
            <a:r>
              <a:rPr lang="tr-TR" sz="1400" b="1" dirty="0" err="1"/>
              <a:t>api</a:t>
            </a:r>
            <a:r>
              <a:rPr lang="tr-TR" sz="1400" b="1" dirty="0"/>
              <a:t>/v1/</a:t>
            </a:r>
            <a:r>
              <a:rPr lang="tr-TR" sz="1400" b="1" dirty="0" err="1"/>
              <a:t>todo</a:t>
            </a:r>
            <a:r>
              <a:rPr lang="tr-TR" sz="1400" b="1" dirty="0"/>
              <a:t>/</a:t>
            </a:r>
            <a:r>
              <a:rPr lang="tr-TR" sz="1400" b="1" dirty="0" err="1"/>
              <a:t>find</a:t>
            </a:r>
            <a:r>
              <a:rPr lang="tr-TR" sz="1400" b="1" dirty="0"/>
              <a:t>/</a:t>
            </a:r>
            <a:r>
              <a:rPr lang="tr-TR" sz="1400" b="1" dirty="0" err="1"/>
              <a:t>by</a:t>
            </a:r>
            <a:r>
              <a:rPr lang="tr-TR" sz="1400" b="1" dirty="0"/>
              <a:t>/</a:t>
            </a:r>
            <a:r>
              <a:rPr lang="tr-TR" sz="1400" b="1" dirty="0" err="1"/>
              <a:t>status</a:t>
            </a:r>
            <a:r>
              <a:rPr lang="tr-TR" sz="1400" b="1" dirty="0"/>
              <a:t>/</a:t>
            </a:r>
            <a:r>
              <a:rPr lang="tr-TR" sz="1400" b="1" dirty="0" err="1"/>
              <a:t>cancelled</a:t>
            </a:r>
            <a:r>
              <a:rPr lang="tr-TR" sz="1400" b="1" dirty="0"/>
              <a:t>/</a:t>
            </a:r>
            <a:r>
              <a:rPr lang="tr-TR" sz="1400" b="1" dirty="0" err="1"/>
              <a:t>jobs</a:t>
            </a:r>
            <a:r>
              <a:rPr lang="tr-TR" sz="1400" dirty="0"/>
              <a:t>: Durumu "</a:t>
            </a:r>
            <a:r>
              <a:rPr lang="tr-TR" sz="1400" dirty="0" err="1"/>
              <a:t>cancelled</a:t>
            </a:r>
            <a:r>
              <a:rPr lang="tr-TR" sz="1400" dirty="0"/>
              <a:t>" (iptal edilmiş) olan </a:t>
            </a:r>
            <a:r>
              <a:rPr lang="tr-TR" sz="1400" dirty="0" err="1"/>
              <a:t>todo'ları</a:t>
            </a:r>
            <a:r>
              <a:rPr lang="tr-TR" sz="1400" dirty="0"/>
              <a:t> getirir.</a:t>
            </a:r>
          </a:p>
          <a:p>
            <a:pPr marL="285750" indent="-285750">
              <a:lnSpc>
                <a:spcPct val="150000"/>
              </a:lnSpc>
              <a:buFont typeface="Arial" panose="020B0604020202020204" pitchFamily="34" charset="0"/>
              <a:buChar char="•"/>
            </a:pPr>
            <a:r>
              <a:rPr lang="tr-TR" sz="1400" b="1" dirty="0"/>
              <a:t>GET /</a:t>
            </a:r>
            <a:r>
              <a:rPr lang="tr-TR" sz="1400" b="1" dirty="0" err="1"/>
              <a:t>api</a:t>
            </a:r>
            <a:r>
              <a:rPr lang="tr-TR" sz="1400" b="1" dirty="0"/>
              <a:t>/v1/</a:t>
            </a:r>
            <a:r>
              <a:rPr lang="tr-TR" sz="1400" b="1" dirty="0" err="1"/>
              <a:t>todo</a:t>
            </a:r>
            <a:r>
              <a:rPr lang="tr-TR" sz="1400" b="1" dirty="0"/>
              <a:t>/</a:t>
            </a:r>
            <a:r>
              <a:rPr lang="tr-TR" sz="1400" b="1" dirty="0" err="1"/>
              <a:t>by</a:t>
            </a:r>
            <a:r>
              <a:rPr lang="tr-TR" sz="1400" b="1" dirty="0"/>
              <a:t>-</a:t>
            </a:r>
            <a:r>
              <a:rPr lang="tr-TR" sz="1400" b="1" dirty="0" err="1"/>
              <a:t>started</a:t>
            </a:r>
            <a:r>
              <a:rPr lang="tr-TR" sz="1400" b="1" dirty="0"/>
              <a:t>-time: </a:t>
            </a:r>
            <a:r>
              <a:rPr lang="tr-TR" sz="1400" dirty="0"/>
              <a:t>Başlangıç tarihine göre </a:t>
            </a:r>
            <a:r>
              <a:rPr lang="tr-TR" sz="1400" dirty="0" err="1"/>
              <a:t>todo'ları</a:t>
            </a:r>
            <a:r>
              <a:rPr lang="tr-TR" sz="1400" dirty="0"/>
              <a:t> getirir.</a:t>
            </a:r>
          </a:p>
          <a:p>
            <a:pPr marL="285750" indent="-285750">
              <a:lnSpc>
                <a:spcPct val="150000"/>
              </a:lnSpc>
              <a:buFont typeface="Arial" panose="020B0604020202020204" pitchFamily="34" charset="0"/>
              <a:buChar char="•"/>
            </a:pPr>
            <a:r>
              <a:rPr lang="tr-TR" sz="1400" b="1" dirty="0"/>
              <a:t>GET /</a:t>
            </a:r>
            <a:r>
              <a:rPr lang="tr-TR" sz="1400" b="1" dirty="0" err="1"/>
              <a:t>api</a:t>
            </a:r>
            <a:r>
              <a:rPr lang="tr-TR" sz="1400" b="1" dirty="0"/>
              <a:t>/v1/</a:t>
            </a:r>
            <a:r>
              <a:rPr lang="tr-TR" sz="1400" b="1" dirty="0" err="1"/>
              <a:t>todo</a:t>
            </a:r>
            <a:r>
              <a:rPr lang="tr-TR" sz="1400" b="1" dirty="0"/>
              <a:t>/</a:t>
            </a:r>
            <a:r>
              <a:rPr lang="tr-TR" sz="1400" b="1" dirty="0" err="1"/>
              <a:t>by</a:t>
            </a:r>
            <a:r>
              <a:rPr lang="tr-TR" sz="1400" b="1" dirty="0"/>
              <a:t>-</a:t>
            </a:r>
            <a:r>
              <a:rPr lang="tr-TR" sz="1400" b="1" dirty="0" err="1"/>
              <a:t>finish</a:t>
            </a:r>
            <a:r>
              <a:rPr lang="tr-TR" sz="1400" b="1" dirty="0"/>
              <a:t>-time</a:t>
            </a:r>
            <a:r>
              <a:rPr lang="tr-TR" sz="1400" dirty="0"/>
              <a:t>: Bitiş tarihine göre </a:t>
            </a:r>
            <a:r>
              <a:rPr lang="tr-TR" sz="1400" dirty="0" err="1"/>
              <a:t>todo'ları</a:t>
            </a:r>
            <a:r>
              <a:rPr lang="tr-TR" sz="1400" dirty="0"/>
              <a:t> getirir.</a:t>
            </a:r>
          </a:p>
          <a:p>
            <a:pPr marL="285750" indent="-285750">
              <a:lnSpc>
                <a:spcPct val="150000"/>
              </a:lnSpc>
              <a:buFont typeface="Arial" panose="020B0604020202020204" pitchFamily="34" charset="0"/>
              <a:buChar char="•"/>
            </a:pPr>
            <a:r>
              <a:rPr lang="tr-TR" sz="1400" b="1" dirty="0"/>
              <a:t>DELETE /</a:t>
            </a:r>
            <a:r>
              <a:rPr lang="tr-TR" sz="1400" b="1" dirty="0" err="1"/>
              <a:t>api</a:t>
            </a:r>
            <a:r>
              <a:rPr lang="tr-TR" sz="1400" b="1" dirty="0"/>
              <a:t>/v1/</a:t>
            </a:r>
            <a:r>
              <a:rPr lang="tr-TR" sz="1400" b="1" dirty="0" err="1"/>
              <a:t>todo</a:t>
            </a:r>
            <a:r>
              <a:rPr lang="tr-TR" sz="1400" b="1" dirty="0"/>
              <a:t>/</a:t>
            </a:r>
            <a:r>
              <a:rPr lang="tr-TR" sz="1400" b="1" dirty="0" err="1"/>
              <a:t>delete</a:t>
            </a:r>
            <a:r>
              <a:rPr lang="tr-TR" sz="1400" b="1" dirty="0"/>
              <a:t>/</a:t>
            </a:r>
            <a:r>
              <a:rPr lang="tr-TR" sz="1400" b="1" dirty="0" err="1"/>
              <a:t>todo</a:t>
            </a:r>
            <a:r>
              <a:rPr lang="tr-TR" sz="1400" b="1" dirty="0"/>
              <a:t>/{id}: </a:t>
            </a:r>
            <a:r>
              <a:rPr lang="tr-TR" sz="1400" dirty="0"/>
              <a:t>Belirtilen </a:t>
            </a:r>
            <a:r>
              <a:rPr lang="tr-TR" sz="1400" dirty="0" err="1"/>
              <a:t>ID'ye</a:t>
            </a:r>
            <a:r>
              <a:rPr lang="tr-TR" sz="1400" dirty="0"/>
              <a:t> sahip </a:t>
            </a:r>
            <a:r>
              <a:rPr lang="tr-TR" sz="1400" dirty="0" err="1"/>
              <a:t>todo'yu</a:t>
            </a:r>
            <a:r>
              <a:rPr lang="tr-TR" sz="1400" dirty="0"/>
              <a:t> siler.</a:t>
            </a:r>
          </a:p>
        </p:txBody>
      </p:sp>
    </p:spTree>
    <p:extLst>
      <p:ext uri="{BB962C8B-B14F-4D97-AF65-F5344CB8AC3E}">
        <p14:creationId xmlns:p14="http://schemas.microsoft.com/office/powerpoint/2010/main" val="361646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7448D4-1170-08CF-E6CC-467093DB7ACB}"/>
              </a:ext>
            </a:extLst>
          </p:cNvPr>
          <p:cNvSpPr>
            <a:spLocks noGrp="1"/>
          </p:cNvSpPr>
          <p:nvPr>
            <p:ph type="title"/>
          </p:nvPr>
        </p:nvSpPr>
        <p:spPr>
          <a:xfrm>
            <a:off x="0" y="-19881"/>
            <a:ext cx="12192000" cy="1325563"/>
          </a:xfrm>
        </p:spPr>
        <p:txBody>
          <a:bodyPr/>
          <a:lstStyle/>
          <a:p>
            <a:pPr algn="ctr"/>
            <a:r>
              <a:rPr lang="tr-TR" b="1" dirty="0"/>
              <a:t>Post</a:t>
            </a:r>
          </a:p>
        </p:txBody>
      </p:sp>
      <p:pic>
        <p:nvPicPr>
          <p:cNvPr id="5" name="İçerik Yer Tutucusu 4">
            <a:extLst>
              <a:ext uri="{FF2B5EF4-FFF2-40B4-BE49-F238E27FC236}">
                <a16:creationId xmlns:a16="http://schemas.microsoft.com/office/drawing/2014/main" id="{B436149E-2CFA-1A05-44E3-0246A27DF11A}"/>
              </a:ext>
            </a:extLst>
          </p:cNvPr>
          <p:cNvPicPr>
            <a:picLocks noGrp="1" noChangeAspect="1"/>
          </p:cNvPicPr>
          <p:nvPr>
            <p:ph idx="1"/>
          </p:nvPr>
        </p:nvPicPr>
        <p:blipFill>
          <a:blip r:embed="rId2"/>
          <a:srcRect l="9054" t="47817" r="78406" b="30052"/>
          <a:stretch/>
        </p:blipFill>
        <p:spPr>
          <a:xfrm>
            <a:off x="6167386" y="937104"/>
            <a:ext cx="5958039" cy="2957280"/>
          </a:xfrm>
        </p:spPr>
      </p:pic>
      <p:pic>
        <p:nvPicPr>
          <p:cNvPr id="7" name="Resim 6">
            <a:extLst>
              <a:ext uri="{FF2B5EF4-FFF2-40B4-BE49-F238E27FC236}">
                <a16:creationId xmlns:a16="http://schemas.microsoft.com/office/drawing/2014/main" id="{916426F5-3D56-757E-1109-A57770A8C72A}"/>
              </a:ext>
            </a:extLst>
          </p:cNvPr>
          <p:cNvPicPr>
            <a:picLocks noChangeAspect="1"/>
          </p:cNvPicPr>
          <p:nvPr/>
        </p:nvPicPr>
        <p:blipFill>
          <a:blip r:embed="rId3"/>
          <a:srcRect l="6316" t="9509" r="81132" b="61342"/>
          <a:stretch/>
        </p:blipFill>
        <p:spPr>
          <a:xfrm>
            <a:off x="80171" y="900658"/>
            <a:ext cx="4528104" cy="2957280"/>
          </a:xfrm>
          <a:prstGeom prst="rect">
            <a:avLst/>
          </a:prstGeom>
        </p:spPr>
      </p:pic>
      <p:sp>
        <p:nvSpPr>
          <p:cNvPr id="9" name="Metin kutusu 8">
            <a:extLst>
              <a:ext uri="{FF2B5EF4-FFF2-40B4-BE49-F238E27FC236}">
                <a16:creationId xmlns:a16="http://schemas.microsoft.com/office/drawing/2014/main" id="{C5735966-C80F-911E-DA03-CA03296A781A}"/>
              </a:ext>
            </a:extLst>
          </p:cNvPr>
          <p:cNvSpPr txBox="1"/>
          <p:nvPr/>
        </p:nvSpPr>
        <p:spPr>
          <a:xfrm>
            <a:off x="4899259" y="3900139"/>
            <a:ext cx="7292741" cy="2957861"/>
          </a:xfrm>
          <a:prstGeom prst="rect">
            <a:avLst/>
          </a:prstGeom>
          <a:noFill/>
        </p:spPr>
        <p:txBody>
          <a:bodyPr wrap="square">
            <a:spAutoFit/>
          </a:bodyPr>
          <a:lstStyle/>
          <a:p>
            <a:pPr>
              <a:lnSpc>
                <a:spcPct val="150000"/>
              </a:lnSpc>
            </a:pPr>
            <a:r>
              <a:rPr lang="tr-TR" b="1" dirty="0" err="1"/>
              <a:t>todoDescription</a:t>
            </a:r>
            <a:r>
              <a:rPr lang="tr-TR" dirty="0"/>
              <a:t>: Bu alan, </a:t>
            </a:r>
            <a:r>
              <a:rPr lang="tr-TR" dirty="0" err="1"/>
              <a:t>todo</a:t>
            </a:r>
            <a:r>
              <a:rPr lang="tr-TR" dirty="0"/>
              <a:t> öğesinin açıklamasını içerir. Örneğin, "</a:t>
            </a:r>
            <a:r>
              <a:rPr lang="tr-TR" dirty="0" err="1"/>
              <a:t>saga</a:t>
            </a:r>
            <a:r>
              <a:rPr lang="tr-TR" dirty="0"/>
              <a:t> </a:t>
            </a:r>
            <a:r>
              <a:rPr lang="tr-TR" dirty="0" err="1"/>
              <a:t>pattern</a:t>
            </a:r>
            <a:r>
              <a:rPr lang="tr-TR" dirty="0"/>
              <a:t> </a:t>
            </a:r>
            <a:r>
              <a:rPr lang="tr-TR" dirty="0" err="1"/>
              <a:t>orchestration</a:t>
            </a:r>
            <a:r>
              <a:rPr lang="tr-TR" dirty="0"/>
              <a:t> araştırılacak.", bu </a:t>
            </a:r>
            <a:r>
              <a:rPr lang="tr-TR" dirty="0" err="1"/>
              <a:t>todo'nun</a:t>
            </a:r>
            <a:r>
              <a:rPr lang="tr-TR" dirty="0"/>
              <a:t> yapılacak işinin açıklamasıdır.</a:t>
            </a:r>
          </a:p>
          <a:p>
            <a:pPr>
              <a:lnSpc>
                <a:spcPct val="150000"/>
              </a:lnSpc>
            </a:pPr>
            <a:r>
              <a:rPr lang="tr-TR" b="1" dirty="0" err="1"/>
              <a:t>startedTime</a:t>
            </a:r>
            <a:r>
              <a:rPr lang="tr-TR" dirty="0"/>
              <a:t>: </a:t>
            </a:r>
            <a:r>
              <a:rPr lang="tr-TR" dirty="0" err="1"/>
              <a:t>Todo'nun</a:t>
            </a:r>
            <a:r>
              <a:rPr lang="tr-TR" dirty="0"/>
              <a:t> başlama tarihini belirtir. "2025-01-11", bu </a:t>
            </a:r>
            <a:r>
              <a:rPr lang="tr-TR" dirty="0" err="1"/>
              <a:t>todo'nun</a:t>
            </a:r>
            <a:r>
              <a:rPr lang="tr-TR" dirty="0"/>
              <a:t> başladığı tarihi ifade eder.</a:t>
            </a:r>
          </a:p>
          <a:p>
            <a:pPr>
              <a:lnSpc>
                <a:spcPct val="150000"/>
              </a:lnSpc>
            </a:pPr>
            <a:r>
              <a:rPr lang="tr-TR" b="1" dirty="0" err="1"/>
              <a:t>finishTime</a:t>
            </a:r>
            <a:r>
              <a:rPr lang="tr-TR" b="1" dirty="0"/>
              <a:t>: </a:t>
            </a:r>
            <a:r>
              <a:rPr lang="tr-TR" dirty="0" err="1"/>
              <a:t>Todo'nun</a:t>
            </a:r>
            <a:r>
              <a:rPr lang="tr-TR" dirty="0"/>
              <a:t> bitiş tarihini belirtir. "2025-01-13", bu </a:t>
            </a:r>
            <a:r>
              <a:rPr lang="tr-TR" dirty="0" err="1"/>
              <a:t>todo'nun</a:t>
            </a:r>
            <a:r>
              <a:rPr lang="tr-TR" dirty="0"/>
              <a:t> tamamlanması beklenen tarihtir.</a:t>
            </a:r>
          </a:p>
        </p:txBody>
      </p:sp>
      <p:pic>
        <p:nvPicPr>
          <p:cNvPr id="11" name="Resim 10">
            <a:extLst>
              <a:ext uri="{FF2B5EF4-FFF2-40B4-BE49-F238E27FC236}">
                <a16:creationId xmlns:a16="http://schemas.microsoft.com/office/drawing/2014/main" id="{944D9943-2F59-2E8F-D1C8-791D0B05273A}"/>
              </a:ext>
            </a:extLst>
          </p:cNvPr>
          <p:cNvPicPr>
            <a:picLocks noChangeAspect="1"/>
          </p:cNvPicPr>
          <p:nvPr/>
        </p:nvPicPr>
        <p:blipFill>
          <a:blip r:embed="rId4"/>
          <a:srcRect l="10421" t="56386" r="69842" b="11614"/>
          <a:stretch/>
        </p:blipFill>
        <p:spPr>
          <a:xfrm>
            <a:off x="160343" y="4478702"/>
            <a:ext cx="4658397" cy="2124229"/>
          </a:xfrm>
          <a:prstGeom prst="rect">
            <a:avLst/>
          </a:prstGeom>
        </p:spPr>
      </p:pic>
    </p:spTree>
    <p:extLst>
      <p:ext uri="{BB962C8B-B14F-4D97-AF65-F5344CB8AC3E}">
        <p14:creationId xmlns:p14="http://schemas.microsoft.com/office/powerpoint/2010/main" val="1866022797"/>
      </p:ext>
    </p:extLst>
  </p:cSld>
  <p:clrMapOvr>
    <a:masterClrMapping/>
  </p:clrMapOvr>
</p:sld>
</file>

<file path=ppt/theme/theme1.xml><?xml version="1.0" encoding="utf-8"?>
<a:theme xmlns:a="http://schemas.openxmlformats.org/drawingml/2006/main" name="Office 2013 - 2022 Teması">
  <a:themeElements>
    <a:clrScheme name="Office 2013 - 2022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472</TotalTime>
  <Words>807</Words>
  <Application>Microsoft Office PowerPoint</Application>
  <PresentationFormat>Geniş ekran</PresentationFormat>
  <Paragraphs>63</Paragraphs>
  <Slides>14</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14</vt:i4>
      </vt:variant>
    </vt:vector>
  </HeadingPairs>
  <TitlesOfParts>
    <vt:vector size="18" baseType="lpstr">
      <vt:lpstr>Arial</vt:lpstr>
      <vt:lpstr>Calibri</vt:lpstr>
      <vt:lpstr>Calibri Light</vt:lpstr>
      <vt:lpstr>Office 2013 - 2022 Teması</vt:lpstr>
      <vt:lpstr>PowerPoint Sunusu</vt:lpstr>
      <vt:lpstr>ToDo App Projesi</vt:lpstr>
      <vt:lpstr>Proje Yapısı</vt:lpstr>
      <vt:lpstr>Entity Layer</vt:lpstr>
      <vt:lpstr>Repository Layer</vt:lpstr>
      <vt:lpstr>Business Layer</vt:lpstr>
      <vt:lpstr>Controller Layer</vt:lpstr>
      <vt:lpstr>Endpointler</vt:lpstr>
      <vt:lpstr>Post</vt:lpstr>
      <vt:lpstr>Put</vt:lpstr>
      <vt:lpstr>Get</vt:lpstr>
      <vt:lpstr>Get</vt:lpstr>
      <vt:lpstr>Dockerfile &amp; Compose </vt:lpstr>
      <vt:lpstr>Dockerfile &amp; Compose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OĞUZHAN SEÇGEL</dc:creator>
  <cp:lastModifiedBy>OĞUZHAN SEÇGEL</cp:lastModifiedBy>
  <cp:revision>9</cp:revision>
  <dcterms:created xsi:type="dcterms:W3CDTF">2025-01-06T11:30:48Z</dcterms:created>
  <dcterms:modified xsi:type="dcterms:W3CDTF">2025-01-11T15:36:05Z</dcterms:modified>
</cp:coreProperties>
</file>